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sldIdLst>
    <p:sldId id="358" r:id="rId3"/>
    <p:sldId id="309" r:id="rId4"/>
    <p:sldId id="258" r:id="rId5"/>
    <p:sldId id="310" r:id="rId6"/>
    <p:sldId id="311" r:id="rId7"/>
    <p:sldId id="263" r:id="rId8"/>
    <p:sldId id="312" r:id="rId9"/>
    <p:sldId id="313" r:id="rId10"/>
    <p:sldId id="314" r:id="rId11"/>
    <p:sldId id="269" r:id="rId12"/>
    <p:sldId id="315" r:id="rId13"/>
    <p:sldId id="271" r:id="rId14"/>
    <p:sldId id="272" r:id="rId15"/>
    <p:sldId id="273" r:id="rId16"/>
    <p:sldId id="275" r:id="rId17"/>
    <p:sldId id="325" r:id="rId18"/>
    <p:sldId id="278" r:id="rId19"/>
    <p:sldId id="280" r:id="rId20"/>
    <p:sldId id="316" r:id="rId21"/>
    <p:sldId id="284" r:id="rId22"/>
    <p:sldId id="317" r:id="rId23"/>
    <p:sldId id="318" r:id="rId24"/>
    <p:sldId id="319" r:id="rId25"/>
    <p:sldId id="326" r:id="rId26"/>
    <p:sldId id="320" r:id="rId27"/>
    <p:sldId id="290" r:id="rId28"/>
    <p:sldId id="291" r:id="rId29"/>
    <p:sldId id="321" r:id="rId30"/>
    <p:sldId id="322" r:id="rId31"/>
    <p:sldId id="292" r:id="rId32"/>
    <p:sldId id="323" r:id="rId33"/>
    <p:sldId id="324" r:id="rId34"/>
    <p:sldId id="293" r:id="rId35"/>
    <p:sldId id="294" r:id="rId36"/>
    <p:sldId id="295" r:id="rId37"/>
    <p:sldId id="296" r:id="rId38"/>
    <p:sldId id="297" r:id="rId39"/>
    <p:sldId id="298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6C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Zhao Zheng (SSE)" userId="384c924e-b8eb-47c3-89f7-554e6c281d9d" providerId="ADAL" clId="{F9356F11-BF2B-4605-8837-AAF3123388DE}"/>
    <pc:docChg chg="custSel addSld delSld modSld">
      <pc:chgData name="Prof. Zhao Zheng (SSE)" userId="384c924e-b8eb-47c3-89f7-554e6c281d9d" providerId="ADAL" clId="{F9356F11-BF2B-4605-8837-AAF3123388DE}" dt="2022-11-08T14:11:40.717" v="42"/>
      <pc:docMkLst>
        <pc:docMk/>
      </pc:docMkLst>
      <pc:sldChg chg="addSp delSp modSp modNotesTx">
        <pc:chgData name="Prof. Zhao Zheng (SSE)" userId="384c924e-b8eb-47c3-89f7-554e6c281d9d" providerId="ADAL" clId="{F9356F11-BF2B-4605-8837-AAF3123388DE}" dt="2022-11-08T12:26:26.343" v="34" actId="20577"/>
        <pc:sldMkLst>
          <pc:docMk/>
          <pc:sldMk cId="0" sldId="263"/>
        </pc:sldMkLst>
        <pc:spChg chg="add del mod">
          <ac:chgData name="Prof. Zhao Zheng (SSE)" userId="384c924e-b8eb-47c3-89f7-554e6c281d9d" providerId="ADAL" clId="{F9356F11-BF2B-4605-8837-AAF3123388DE}" dt="2022-11-08T12:26:12.346" v="11" actId="478"/>
          <ac:spMkLst>
            <pc:docMk/>
            <pc:sldMk cId="0" sldId="263"/>
            <ac:spMk id="2" creationId="{EF451A8E-4CC1-4A4C-BF79-9B3AA51014BD}"/>
          </ac:spMkLst>
        </pc:spChg>
      </pc:sldChg>
      <pc:sldChg chg="modSp">
        <pc:chgData name="Prof. Zhao Zheng (SSE)" userId="384c924e-b8eb-47c3-89f7-554e6c281d9d" providerId="ADAL" clId="{F9356F11-BF2B-4605-8837-AAF3123388DE}" dt="2022-11-08T12:47:28.327" v="36" actId="1076"/>
        <pc:sldMkLst>
          <pc:docMk/>
          <pc:sldMk cId="0" sldId="269"/>
        </pc:sldMkLst>
        <pc:spChg chg="mod">
          <ac:chgData name="Prof. Zhao Zheng (SSE)" userId="384c924e-b8eb-47c3-89f7-554e6c281d9d" providerId="ADAL" clId="{F9356F11-BF2B-4605-8837-AAF3123388DE}" dt="2022-11-08T12:47:28.327" v="36" actId="1076"/>
          <ac:spMkLst>
            <pc:docMk/>
            <pc:sldMk cId="0" sldId="269"/>
            <ac:spMk id="14339" creationId="{00000000-0000-0000-0000-000000000000}"/>
          </ac:spMkLst>
        </pc:spChg>
      </pc:sldChg>
      <pc:sldChg chg="modNotesTx">
        <pc:chgData name="Prof. Zhao Zheng (SSE)" userId="384c924e-b8eb-47c3-89f7-554e6c281d9d" providerId="ADAL" clId="{F9356F11-BF2B-4605-8837-AAF3123388DE}" dt="2022-11-08T09:24:51.909" v="9" actId="20577"/>
        <pc:sldMkLst>
          <pc:docMk/>
          <pc:sldMk cId="0" sldId="273"/>
        </pc:sldMkLst>
      </pc:sldChg>
      <pc:sldChg chg="add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38"/>
        </pc:sldMkLst>
      </pc:sldChg>
      <pc:sldChg chg="add del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39"/>
        </pc:sldMkLst>
      </pc:sldChg>
      <pc:sldChg chg="add del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40"/>
        </pc:sldMkLst>
      </pc:sldChg>
      <pc:sldChg chg="add del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41"/>
        </pc:sldMkLst>
      </pc:sldChg>
      <pc:sldChg chg="add del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42"/>
        </pc:sldMkLst>
      </pc:sldChg>
      <pc:sldChg chg="add del">
        <pc:chgData name="Prof. Zhao Zheng (SSE)" userId="384c924e-b8eb-47c3-89f7-554e6c281d9d" providerId="ADAL" clId="{F9356F11-BF2B-4605-8837-AAF3123388DE}" dt="2022-11-08T14:11:40.717" v="42"/>
        <pc:sldMkLst>
          <pc:docMk/>
          <pc:sldMk cId="0" sldId="343"/>
        </pc:sldMkLst>
      </pc:sldChg>
      <pc:sldChg chg="del">
        <pc:chgData name="Prof. Zhao Zheng (SSE)" userId="384c924e-b8eb-47c3-89f7-554e6c281d9d" providerId="ADAL" clId="{F9356F11-BF2B-4605-8837-AAF3123388DE}" dt="2022-11-08T06:09:22.925" v="0" actId="2696"/>
        <pc:sldMkLst>
          <pc:docMk/>
          <pc:sldMk cId="0" sldId="354"/>
        </pc:sldMkLst>
      </pc:sldChg>
      <pc:sldChg chg="del">
        <pc:chgData name="Prof. Zhao Zheng (SSE)" userId="384c924e-b8eb-47c3-89f7-554e6c281d9d" providerId="ADAL" clId="{F9356F11-BF2B-4605-8837-AAF3123388DE}" dt="2022-11-08T14:11:37.300" v="40" actId="2696"/>
        <pc:sldMkLst>
          <pc:docMk/>
          <pc:sldMk cId="0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E0418C-8255-7743-8F16-1D02998DC4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1FF54-17F6-F34A-95A0-C5D52A10725A}" type="slidenum">
              <a:rPr lang="en-US"/>
              <a:pPr/>
              <a:t>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65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4345DA-910C-4C44-AA11-BC2262015F8A}" type="slidenum">
              <a:rPr lang="en-US"/>
              <a:pPr/>
              <a:t>18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C6EE2C-7EF2-3A4A-82F2-75F1DE78A18A}" type="slidenum">
              <a:rPr lang="en-US"/>
              <a:pPr/>
              <a:t>20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3337-539C-C24B-80F5-500F0B029950}" type="slidenum">
              <a:rPr lang="en-US"/>
              <a:pPr/>
              <a:t>24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01D60-15A8-E941-80DA-36B594639D3C}" type="slidenum">
              <a:rPr lang="en-US"/>
              <a:pPr/>
              <a:t>26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Slightly dissolve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EA0DE1-86A6-2C46-9F54-4765DA80FE22}" type="slidenum">
              <a:rPr lang="en-US"/>
              <a:pPr/>
              <a:t>27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27060-A192-C14B-AF85-CA7965DAFEB8}" type="slidenum">
              <a:rPr lang="en-US"/>
              <a:pPr/>
              <a:t>30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5539B9-7A61-0C4C-95A1-119FF3C3FB81}" type="slidenum">
              <a:rPr lang="en-US"/>
              <a:pPr/>
              <a:t>33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F20D5C-B2F2-3641-8FF2-445024D87599}" type="slidenum">
              <a:rPr lang="en-US"/>
              <a:pPr/>
              <a:t>34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BFA-4F30-0845-AF86-5A5CB255772E}" type="slidenum">
              <a:rPr lang="en-US"/>
              <a:pPr/>
              <a:t>35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50E3F-FAF9-5D41-A8B8-5A8D8863B6E6}" type="slidenum">
              <a:rPr lang="en-US"/>
              <a:pPr/>
              <a:t>36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95E3A5-6270-754D-90A8-F32F1A16EEC8}" type="slidenum">
              <a:rPr lang="en-US"/>
              <a:pPr/>
              <a:t>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A9205C-1D86-9948-9D07-6EBE0B9607F9}" type="slidenum">
              <a:rPr lang="en-US"/>
              <a:pPr/>
              <a:t>37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20BE9-08D6-8C43-B3CE-E06F8EAAB6DC}" type="slidenum">
              <a:rPr lang="en-US"/>
              <a:pPr/>
              <a:t>38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1679-7EA5-3644-A0D9-BCC534B9A0A7}" type="slidenum">
              <a:rPr lang="en-US"/>
              <a:pPr/>
              <a:t>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ＭＳ Ｐゴシック" charset="-128"/>
                <a:cs typeface="ＭＳ Ｐゴシック" charset="-128"/>
              </a:rPr>
              <a:t>Culture medium</a:t>
            </a:r>
            <a:r>
              <a:rPr lang="zh-CN" altLang="en-US" dirty="0">
                <a:latin typeface="Arial" charset="0"/>
                <a:ea typeface="ＭＳ Ｐゴシック" charset="-128"/>
                <a:cs typeface="ＭＳ Ｐゴシック" charset="-128"/>
              </a:rPr>
              <a:t>，</a:t>
            </a:r>
            <a:r>
              <a:rPr lang="en-US" altLang="zh-CN" dirty="0">
                <a:latin typeface="Arial" charset="0"/>
                <a:ea typeface="ＭＳ Ｐゴシック" charset="-128"/>
                <a:cs typeface="ＭＳ Ｐゴシック" charset="-128"/>
              </a:rPr>
              <a:t>pH of human body -7.4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43A10-0A09-084F-B297-600DBE4590B6}" type="slidenum">
              <a:rPr lang="en-US"/>
              <a:pPr/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4BB75-B19F-EA4C-AA82-F53942870C74}" type="slidenum">
              <a:rPr lang="en-US"/>
              <a:pPr/>
              <a:t>12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FE989C-845A-F84D-BC21-C4179A5B42FD}" type="slidenum">
              <a:rPr lang="en-US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78D96-02FE-8B46-AE51-478E218CAC78}" type="slidenum">
              <a:rPr lang="en-US"/>
              <a:pPr/>
              <a:t>14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dirty="0">
                <a:latin typeface="Arial" charset="0"/>
                <a:ea typeface="ＭＳ Ｐゴシック" charset="-128"/>
                <a:cs typeface="ＭＳ Ｐゴシック" charset="-128"/>
              </a:rPr>
              <a:t>Oxalic  acid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29158-CAA5-C24B-92D7-F74AED001BBD}" type="slidenum">
              <a:rPr lang="en-US"/>
              <a:pPr/>
              <a:t>15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8BB3-085E-EB46-A27D-3CB08746BDC2}" type="slidenum">
              <a:rPr lang="en-US"/>
              <a:pPr/>
              <a:t>17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58789-A1E5-6D48-BF20-AE330BD13E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2811E-9975-A34F-97DA-39CFF5525C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9A1600-1766-DA4C-905C-21C39F66AE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022C3-DEAF-EA4B-9267-2089DFD664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6E585-0754-7B41-95B7-D01499B4280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AB56C-2309-2344-9403-8A496CE808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A46FA-B47D-BB47-ADA3-EE668312741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9BB82-14BB-6549-8EEA-6A6AC721BE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ED1F6-9B76-6648-A92A-D4E78F5A7F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676369-C961-7047-81F2-6CDA6C149B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1F04D8-1EC5-6E4F-8695-3D7A342F2F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0877C-A7A8-A041-AC60-00AC32FC0E8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6CBD5-E14D-E64E-B3FF-C78FD60B55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514EE-EF30-0D43-B364-A4E4BF74F7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4DC65-5201-B440-8844-57CCCE8C7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47A498-657A-D842-82C2-28EAB73365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BC325-0D16-1946-AB6C-089A7057EB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7666D-3090-C241-B3E9-38A93D23C5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CEE8F-919F-D44D-A856-39CBB4CCD7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F9FEE-1539-4B43-B599-78EBE93983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A2B81-1261-2740-AA2D-3CE090B4DC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697EE9-AA41-CB43-ADE9-31C3D6CEE3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0CBF3D-5E58-3D43-B2BE-2391DF13A1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69BF4B-C7FC-694D-AECB-32BEF1EB19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77FE7E-9E30-2348-A1EB-511B0DAC14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D4B97A-CCD2-3F4E-A69E-99D67B0BD9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205CC-F8B9-DD4A-AF7C-7230FD4448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5733510-82B9-834A-8491-BE1D1B52E06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1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2" name="Rectangle 8"/>
            <p:cNvSpPr>
              <a:spLocks noChangeArrowheads="1"/>
            </p:cNvSpPr>
            <p:nvPr userDrawn="1"/>
          </p:nvSpPr>
          <p:spPr bwMode="auto">
            <a:xfrm>
              <a:off x="5067" y="3739"/>
              <a:ext cx="56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Aqueous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Equilibria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E8B10D3-DF8D-8E48-8C67-E7CA0BEEE6F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>
                <a:solidFill>
                  <a:srgbClr val="000000"/>
                </a:solidFill>
              </a:rPr>
              <a:t>Chapter 17</a:t>
            </a:r>
            <a:br>
              <a:rPr lang="en-US" sz="3400" b="1">
                <a:solidFill>
                  <a:srgbClr val="000000"/>
                </a:solidFill>
              </a:rPr>
            </a:br>
            <a:br>
              <a:rPr lang="en-US" sz="3400" b="1">
                <a:solidFill>
                  <a:srgbClr val="000000"/>
                </a:solidFill>
              </a:rPr>
            </a:br>
            <a:r>
              <a:rPr lang="en-US" sz="3400" b="1">
                <a:solidFill>
                  <a:srgbClr val="000000"/>
                </a:solidFill>
              </a:rPr>
              <a:t>Additional Aspects of Aqueous Equilibria</a:t>
            </a:r>
          </a:p>
        </p:txBody>
      </p:sp>
      <p:sp>
        <p:nvSpPr>
          <p:cNvPr id="3075" name="Subtitle 2"/>
          <p:cNvSpPr>
            <a:spLocks/>
          </p:cNvSpPr>
          <p:nvPr/>
        </p:nvSpPr>
        <p:spPr bwMode="auto">
          <a:xfrm>
            <a:off x="4495800" y="5791200"/>
            <a:ext cx="457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James F. Kirby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Quinnipiac University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Hamden, CT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8060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Henderson</a:t>
            </a:r>
            <a:r>
              <a:rPr lang="en-US" sz="4000">
                <a:ea typeface="Arial" charset="0"/>
                <a:cs typeface="Arial" charset="0"/>
              </a:rPr>
              <a:t>–</a:t>
            </a:r>
            <a:r>
              <a:rPr lang="en-US" sz="4000"/>
              <a:t>Hasselbalch Equation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447800"/>
            <a:ext cx="8610600" cy="3962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What is the pH of a buffer that is 0.12 </a:t>
            </a:r>
            <a:r>
              <a:rPr lang="en-US" i="1" dirty="0"/>
              <a:t>M</a:t>
            </a:r>
            <a:r>
              <a:rPr lang="en-US" dirty="0"/>
              <a:t> in lactic acid, CH</a:t>
            </a:r>
            <a:r>
              <a:rPr lang="en-US" baseline="-25000" dirty="0"/>
              <a:t>3</a:t>
            </a:r>
            <a:r>
              <a:rPr lang="en-US" dirty="0"/>
              <a:t>CH(OH)COOH, and 0.10 </a:t>
            </a:r>
            <a:r>
              <a:rPr lang="en-US" i="1" dirty="0"/>
              <a:t>M</a:t>
            </a:r>
            <a:r>
              <a:rPr lang="en-US" dirty="0"/>
              <a:t> in sodium lactate?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for lactic acid is 1.4 </a:t>
            </a:r>
            <a:r>
              <a:rPr lang="en-US" dirty="0">
                <a:latin typeface="Arial"/>
                <a:cs typeface="Arial"/>
                <a:sym typeface="Symbol" charset="2"/>
              </a:rPr>
              <a:t>×</a:t>
            </a:r>
            <a:r>
              <a:rPr lang="en-US" dirty="0">
                <a:sym typeface="Symbol" charset="2"/>
              </a:rPr>
              <a:t> 10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 dirty="0">
                <a:sym typeface="Symbol" charset="2"/>
              </a:rPr>
              <a:t>4</a:t>
            </a:r>
            <a:r>
              <a:rPr lang="en-US" dirty="0">
                <a:sym typeface="Symbol" charset="2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dirty="0">
              <a:sym typeface="Symbol" charset="2"/>
            </a:endParaRPr>
          </a:p>
          <a:p>
            <a:pPr marL="0" indent="0" eaLnBrk="1" hangingPunct="1">
              <a:buFont typeface="Wingdings" charset="2"/>
              <a:buChar char="Ø"/>
            </a:pPr>
            <a:r>
              <a:rPr lang="en-US" dirty="0"/>
              <a:t>pH =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+ </a:t>
            </a:r>
            <a:r>
              <a:rPr lang="en-US" dirty="0" err="1"/>
              <a:t>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= –log(1.4 × 10</a:t>
            </a:r>
            <a:r>
              <a:rPr lang="en-US" baseline="30000" dirty="0"/>
              <a:t>–4</a:t>
            </a:r>
            <a:r>
              <a:rPr lang="en-US" dirty="0"/>
              <a:t>) + log[(0.10 </a:t>
            </a:r>
            <a:r>
              <a:rPr lang="en-US" i="1" dirty="0"/>
              <a:t>M</a:t>
            </a:r>
            <a:r>
              <a:rPr lang="en-US" dirty="0"/>
              <a:t>)/(0.12 </a:t>
            </a:r>
            <a:r>
              <a:rPr lang="en-US" i="1" dirty="0"/>
              <a:t>M</a:t>
            </a:r>
            <a:r>
              <a:rPr lang="en-US" dirty="0"/>
              <a:t>)]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= 3.85 + (–0.08) = 3.77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Capacity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4572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amount </a:t>
            </a:r>
            <a:r>
              <a:rPr lang="en-US" dirty="0"/>
              <a:t>of acid or base the buffer can neutralize before the pH begins to change to an appreciable degree</a:t>
            </a:r>
          </a:p>
          <a:p>
            <a:r>
              <a:rPr lang="en-US" dirty="0"/>
              <a:t>Using the Henderson–</a:t>
            </a:r>
            <a:r>
              <a:rPr lang="en-US" dirty="0" err="1"/>
              <a:t>Hasselbalch</a:t>
            </a:r>
            <a:r>
              <a:rPr lang="en-US" dirty="0"/>
              <a:t> equation, pH will be the same for a conjugate acid–base pair of 1 </a:t>
            </a:r>
            <a:r>
              <a:rPr lang="en-US" i="1" dirty="0"/>
              <a:t>M</a:t>
            </a:r>
            <a:r>
              <a:rPr lang="en-US" dirty="0"/>
              <a:t> each or 0.1 </a:t>
            </a:r>
            <a:r>
              <a:rPr lang="en-US" i="1" dirty="0"/>
              <a:t>M</a:t>
            </a:r>
            <a:r>
              <a:rPr lang="en-US" dirty="0"/>
              <a:t> each; however, the buffer which is 1 </a:t>
            </a:r>
            <a:r>
              <a:rPr lang="en-US" i="1" dirty="0"/>
              <a:t>M</a:t>
            </a:r>
            <a:r>
              <a:rPr lang="en-US" dirty="0"/>
              <a:t> can neutralize more acid or base before the pH changes.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F4256F-02A1-4174-BCA8-B1F2D4B220A6}"/>
              </a:ext>
            </a:extLst>
          </p:cNvPr>
          <p:cNvSpPr txBox="1"/>
          <p:nvPr/>
        </p:nvSpPr>
        <p:spPr>
          <a:xfrm>
            <a:off x="1600200" y="6019800"/>
            <a:ext cx="6222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Higher concentration, higher buffer capacity!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 Range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114800"/>
          </a:xfrm>
        </p:spPr>
        <p:txBody>
          <a:bodyPr/>
          <a:lstStyle/>
          <a:p>
            <a:pPr eaLnBrk="1" hangingPunct="1"/>
            <a:r>
              <a:rPr lang="en-US" dirty="0"/>
              <a:t>The range of pH values over which a buffer system works effectively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Optimal pH</a:t>
            </a:r>
            <a:r>
              <a:rPr lang="en-US" dirty="0"/>
              <a:t>: where pH =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([HA] = [A</a:t>
            </a:r>
            <a:r>
              <a:rPr lang="en-US" baseline="40000" dirty="0"/>
              <a:t>–</a:t>
            </a:r>
            <a:r>
              <a:rPr lang="en-US" dirty="0"/>
              <a:t>])</a:t>
            </a:r>
          </a:p>
          <a:p>
            <a:pPr eaLnBrk="1" hangingPunct="1"/>
            <a:r>
              <a:rPr lang="en-US" dirty="0"/>
              <a:t>If one concentration is more than </a:t>
            </a:r>
            <a:br>
              <a:rPr lang="en-US" dirty="0"/>
            </a:br>
            <a:r>
              <a:rPr lang="en-US" dirty="0"/>
              <a:t>10 times the other, the buffering action is poor; this means that the pH range of a buffer is usually </a:t>
            </a:r>
            <a:r>
              <a:rPr lang="en-US" dirty="0">
                <a:ea typeface="Arial" charset="0"/>
                <a:cs typeface="Arial" charset="0"/>
              </a:rPr>
              <a:t>±1 pH unit from </a:t>
            </a:r>
            <a:r>
              <a:rPr lang="en-US" dirty="0" err="1">
                <a:ea typeface="Arial" charset="0"/>
                <a:cs typeface="Arial" charset="0"/>
              </a:rPr>
              <a:t>p</a:t>
            </a:r>
            <a:r>
              <a:rPr lang="en-US" i="1" dirty="0" err="1">
                <a:ea typeface="Arial" charset="0"/>
                <a:cs typeface="Arial" charset="0"/>
              </a:rPr>
              <a:t>K</a:t>
            </a:r>
            <a:r>
              <a:rPr lang="en-US" i="1" baseline="-25000" dirty="0" err="1">
                <a:ea typeface="Arial" charset="0"/>
                <a:cs typeface="Arial" charset="0"/>
              </a:rPr>
              <a:t>a</a:t>
            </a:r>
            <a:r>
              <a:rPr lang="en-US" dirty="0">
                <a:ea typeface="Arial" charset="0"/>
                <a:cs typeface="Arial" charset="0"/>
              </a:rPr>
              <a:t>.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41104A-6F29-4442-AA09-891FF7E3FEA0}"/>
              </a:ext>
            </a:extLst>
          </p:cNvPr>
          <p:cNvSpPr/>
          <p:nvPr/>
        </p:nvSpPr>
        <p:spPr>
          <a:xfrm>
            <a:off x="2708349" y="5712767"/>
            <a:ext cx="3727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  = 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+ 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Addition of a Strong Acid or a Strong Base to a Buffer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71600"/>
            <a:ext cx="8991600" cy="2286000"/>
          </a:xfrm>
        </p:spPr>
        <p:txBody>
          <a:bodyPr/>
          <a:lstStyle/>
          <a:p>
            <a:pPr marL="457200" indent="-457200" eaLnBrk="1" hangingPunct="1">
              <a:buFontTx/>
              <a:buAutoNum type="arabicParenR"/>
            </a:pPr>
            <a:r>
              <a:rPr lang="en-US" sz="2800"/>
              <a:t>Adding of the strong acid or base is a neutralization reaction; calculate like stoichiometry problem to find [HA] and [A</a:t>
            </a:r>
            <a:r>
              <a:rPr lang="en-US" sz="2800" baseline="40000"/>
              <a:t>–</a:t>
            </a:r>
            <a:r>
              <a:rPr lang="en-US" sz="2800"/>
              <a:t>] when </a:t>
            </a:r>
            <a:r>
              <a:rPr lang="en-US" sz="2800" i="1"/>
              <a:t>all </a:t>
            </a:r>
            <a:r>
              <a:rPr lang="en-US" sz="2800"/>
              <a:t>of the added acid or base reacts.</a:t>
            </a:r>
          </a:p>
          <a:p>
            <a:pPr marL="457200" indent="-457200" eaLnBrk="1" hangingPunct="1">
              <a:buFontTx/>
              <a:buAutoNum type="arabicParenR"/>
            </a:pPr>
            <a:r>
              <a:rPr lang="en-US" sz="2800"/>
              <a:t>Use the Henderson–Hasselbalch equation to </a:t>
            </a:r>
            <a:br>
              <a:rPr lang="en-US" sz="2800"/>
            </a:br>
            <a:r>
              <a:rPr lang="en-US" sz="2800"/>
              <a:t>find pH.</a:t>
            </a:r>
          </a:p>
        </p:txBody>
      </p:sp>
      <p:pic>
        <p:nvPicPr>
          <p:cNvPr id="6" name="Picture 5" descr="17_03_Figure.jpg"/>
          <p:cNvPicPr>
            <a:picLocks noChangeAspect="1"/>
          </p:cNvPicPr>
          <p:nvPr/>
        </p:nvPicPr>
        <p:blipFill>
          <a:blip r:embed="rId3"/>
          <a:srcRect b="4246"/>
          <a:stretch>
            <a:fillRect/>
          </a:stretch>
        </p:blipFill>
        <p:spPr>
          <a:xfrm>
            <a:off x="1981200" y="3810000"/>
            <a:ext cx="5709174" cy="2667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2362200" y="990600"/>
            <a:ext cx="6553200" cy="4724400"/>
          </a:xfrm>
        </p:spPr>
        <p:txBody>
          <a:bodyPr/>
          <a:lstStyle/>
          <a:p>
            <a:pPr eaLnBrk="1" hangingPunct="1"/>
            <a:r>
              <a:rPr lang="en-US" sz="2800"/>
              <a:t>A buffer is made by adding 0.300 mol HC</a:t>
            </a:r>
            <a:r>
              <a:rPr lang="en-US" sz="2800" baseline="-25000"/>
              <a:t>2</a:t>
            </a:r>
            <a:r>
              <a:rPr lang="en-US" sz="2800"/>
              <a:t>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-25000"/>
              <a:t>2</a:t>
            </a:r>
            <a:r>
              <a:rPr lang="en-US" sz="2800"/>
              <a:t> and 0.300 mol NaC</a:t>
            </a:r>
            <a:r>
              <a:rPr lang="en-US" sz="2800" baseline="-25000"/>
              <a:t>2</a:t>
            </a:r>
            <a:r>
              <a:rPr lang="en-US" sz="2800"/>
              <a:t>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-25000"/>
              <a:t>2</a:t>
            </a:r>
            <a:r>
              <a:rPr lang="en-US" sz="2800"/>
              <a:t> to enough water to make 1.00 L of solution. Calculate the pH after </a:t>
            </a:r>
            <a:br>
              <a:rPr lang="en-US" sz="2800"/>
            </a:br>
            <a:r>
              <a:rPr lang="en-US" sz="2800"/>
              <a:t>0.020 mol of NaOH is added.</a:t>
            </a:r>
          </a:p>
          <a:p>
            <a:pPr eaLnBrk="1" hangingPunct="1">
              <a:buFontTx/>
              <a:buAutoNum type="arabicParenR"/>
            </a:pPr>
            <a:r>
              <a:rPr lang="en-US" sz="2800"/>
              <a:t> </a:t>
            </a:r>
          </a:p>
          <a:p>
            <a:pPr eaLnBrk="1" hangingPunct="1"/>
            <a:endParaRPr lang="en-US" sz="28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71800" y="3276600"/>
          <a:ext cx="5562600" cy="2513014"/>
        </p:xfrm>
        <a:graphic>
          <a:graphicData uri="http://schemas.openxmlformats.org/drawingml/2006/table">
            <a:tbl>
              <a:tblPr/>
              <a:tblGrid>
                <a:gridCol w="157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[OH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8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Before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 (LR)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After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0.280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16" name="Rectangle 6"/>
          <p:cNvSpPr>
            <a:spLocks noChangeArrowheads="1"/>
          </p:cNvSpPr>
          <p:nvPr/>
        </p:nvSpPr>
        <p:spPr bwMode="auto">
          <a:xfrm>
            <a:off x="1393825" y="24304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17_04_Figure.jpg"/>
          <p:cNvPicPr>
            <a:picLocks noChangeAspect="1"/>
          </p:cNvPicPr>
          <p:nvPr/>
        </p:nvPicPr>
        <p:blipFill rotWithShape="1">
          <a:blip r:embed="rId3"/>
          <a:srcRect t="1" b="51272"/>
          <a:stretch/>
        </p:blipFill>
        <p:spPr>
          <a:xfrm>
            <a:off x="251534" y="1924050"/>
            <a:ext cx="1933199" cy="3009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(completed)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4800600"/>
          </a:xfrm>
        </p:spPr>
        <p:txBody>
          <a:bodyPr/>
          <a:lstStyle/>
          <a:p>
            <a:pPr marL="514350" indent="-514350" eaLnBrk="1" hangingPunct="1">
              <a:buFontTx/>
              <a:buAutoNum type="arabicParenR" startAt="2"/>
            </a:pPr>
            <a:r>
              <a:rPr lang="en-US" dirty="0"/>
              <a:t>Use the Henderson–</a:t>
            </a:r>
            <a:r>
              <a:rPr lang="en-US" dirty="0" err="1"/>
              <a:t>Hasselbalch</a:t>
            </a:r>
            <a:r>
              <a:rPr lang="en-US" dirty="0"/>
              <a:t> equation:</a:t>
            </a:r>
          </a:p>
          <a:p>
            <a:pPr marL="514350" indent="-514350" eaLnBrk="1" hangingPunct="1">
              <a:buFontTx/>
              <a:buNone/>
            </a:pPr>
            <a:r>
              <a:rPr lang="en-US" dirty="0"/>
              <a:t>	pH  = 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 +  log([A</a:t>
            </a:r>
            <a:r>
              <a:rPr lang="en-US" baseline="40000" dirty="0"/>
              <a:t>–</a:t>
            </a:r>
            <a:r>
              <a:rPr lang="en-US" dirty="0"/>
              <a:t>]/[HA)</a:t>
            </a:r>
          </a:p>
          <a:p>
            <a:pPr marL="514350" indent="-514350" eaLnBrk="1" hangingPunct="1">
              <a:buFontTx/>
              <a:buNone/>
            </a:pPr>
            <a:r>
              <a:rPr lang="en-US" dirty="0"/>
              <a:t>	Since this is a buffer, the volume for </a:t>
            </a:r>
            <a:br>
              <a:rPr lang="en-US" dirty="0"/>
            </a:br>
            <a:r>
              <a:rPr lang="en-US" dirty="0"/>
              <a:t>each concentration is the same, so the ratio of molarity can be calculated using </a:t>
            </a:r>
            <a:br>
              <a:rPr lang="en-US" dirty="0"/>
            </a:br>
            <a:r>
              <a:rPr lang="en-US" dirty="0"/>
              <a:t>a ratio of moles.</a:t>
            </a:r>
          </a:p>
          <a:p>
            <a:pPr marL="514350" indent="-514350" eaLnBrk="1" hangingPunct="1">
              <a:buFontTx/>
              <a:buNone/>
            </a:pPr>
            <a:r>
              <a:rPr lang="en-US" dirty="0"/>
              <a:t>	pH =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+ log (</a:t>
            </a:r>
            <a:r>
              <a:rPr lang="en-US" i="1" dirty="0" err="1"/>
              <a:t>n</a:t>
            </a:r>
            <a:r>
              <a:rPr lang="en-US" baseline="-25000" dirty="0" err="1"/>
              <a:t>HA</a:t>
            </a:r>
            <a:r>
              <a:rPr lang="en-US" dirty="0"/>
              <a:t>/</a:t>
            </a:r>
            <a:r>
              <a:rPr lang="en-US" i="1" dirty="0" err="1"/>
              <a:t>n</a:t>
            </a:r>
            <a:r>
              <a:rPr lang="en-US" baseline="-25000" dirty="0" err="1"/>
              <a:t>A</a:t>
            </a:r>
            <a:r>
              <a:rPr lang="en-US" sz="2000" baseline="30000" dirty="0"/>
              <a:t>–</a:t>
            </a:r>
            <a:r>
              <a:rPr lang="en-US" dirty="0"/>
              <a:t>)</a:t>
            </a:r>
          </a:p>
          <a:p>
            <a:pPr marL="514350" indent="-514350" eaLnBrk="1" hangingPunct="1">
              <a:buFontTx/>
              <a:buNone/>
            </a:pPr>
            <a:r>
              <a:rPr lang="en-US" dirty="0"/>
              <a:t>	pH = 4.74 + log(0.320/0.280) = 4.80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7_04_Figure.jpg">
            <a:extLst>
              <a:ext uri="{FF2B5EF4-FFF2-40B4-BE49-F238E27FC236}">
                <a16:creationId xmlns:a16="http://schemas.microsoft.com/office/drawing/2014/main" id="{A7B225AD-0806-43F6-A77E-6C6FFA8EB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19" b="2854"/>
          <a:stretch/>
        </p:blipFill>
        <p:spPr>
          <a:xfrm>
            <a:off x="228600" y="3200400"/>
            <a:ext cx="1933199" cy="3009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0A7B6D-D0C9-4C6E-B86B-642D6E657D34}"/>
              </a:ext>
            </a:extLst>
          </p:cNvPr>
          <p:cNvSpPr/>
          <p:nvPr/>
        </p:nvSpPr>
        <p:spPr>
          <a:xfrm>
            <a:off x="2590800" y="3581400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arsonMATHPRO18"/>
              </a:rPr>
              <a:t>[</a:t>
            </a:r>
            <a:r>
              <a:rPr lang="en-US" dirty="0">
                <a:latin typeface="MinionPro-Regular"/>
              </a:rPr>
              <a:t>OH</a:t>
            </a:r>
            <a:r>
              <a:rPr lang="en-US" baseline="30000" dirty="0">
                <a:latin typeface="MinionPro-Regular"/>
              </a:rPr>
              <a:t>-</a:t>
            </a:r>
            <a:r>
              <a:rPr lang="en-US" dirty="0">
                <a:latin typeface="MinionPro-Regular"/>
              </a:rPr>
              <a:t>]</a:t>
            </a:r>
            <a:r>
              <a:rPr lang="en-US" dirty="0">
                <a:latin typeface="PearsonMATHPRO18"/>
              </a:rPr>
              <a:t>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MinionPro-Regular"/>
              </a:rPr>
              <a:t>0.020 mol</a:t>
            </a:r>
            <a:r>
              <a:rPr lang="en-US" dirty="0">
                <a:latin typeface="PearsonMATHPRO18"/>
                <a:sym typeface="Symbol" panose="05050102010706020507" pitchFamily="18" charset="2"/>
              </a:rPr>
              <a:t>/</a:t>
            </a:r>
            <a:r>
              <a:rPr lang="en-US" dirty="0">
                <a:latin typeface="MinionPro-Regular"/>
              </a:rPr>
              <a:t>1.005 L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MinionPro-Regular"/>
              </a:rPr>
              <a:t>0.020 </a:t>
            </a:r>
            <a:r>
              <a:rPr lang="en-US" i="1" dirty="0">
                <a:latin typeface="MinionPro-It"/>
              </a:rPr>
              <a:t>M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E6121-ECFD-4880-A7AF-D5B2DE44EA5B}"/>
              </a:ext>
            </a:extLst>
          </p:cNvPr>
          <p:cNvSpPr/>
          <p:nvPr/>
        </p:nvSpPr>
        <p:spPr>
          <a:xfrm>
            <a:off x="2590800" y="4495800"/>
            <a:ext cx="601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inionPro-Regular"/>
              </a:rPr>
              <a:t>pOH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PearsonMATHPRO02"/>
              </a:rPr>
              <a:t>-</a:t>
            </a:r>
            <a:r>
              <a:rPr lang="en-US" dirty="0">
                <a:latin typeface="MinionPro-Regular"/>
              </a:rPr>
              <a:t>log</a:t>
            </a:r>
            <a:r>
              <a:rPr lang="en-US" dirty="0">
                <a:latin typeface="PearsonMATHPRO18"/>
              </a:rPr>
              <a:t>[</a:t>
            </a:r>
            <a:r>
              <a:rPr lang="en-US" dirty="0">
                <a:latin typeface="MinionPro-Regular"/>
              </a:rPr>
              <a:t>OH]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PearsonMATHPRO02"/>
              </a:rPr>
              <a:t>-</a:t>
            </a:r>
            <a:r>
              <a:rPr lang="en-US" dirty="0">
                <a:latin typeface="MinionPro-Regular"/>
              </a:rPr>
              <a:t>log0.020</a:t>
            </a:r>
            <a:r>
              <a:rPr lang="en-US" dirty="0">
                <a:latin typeface="PearsonMATHPRO18"/>
              </a:rPr>
              <a:t>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PearsonMATHPRO02"/>
              </a:rPr>
              <a:t>+</a:t>
            </a:r>
            <a:r>
              <a:rPr lang="en-US" dirty="0">
                <a:latin typeface="MinionPro-Regular"/>
              </a:rPr>
              <a:t>1.70</a:t>
            </a:r>
          </a:p>
          <a:p>
            <a:endParaRPr lang="en-US" dirty="0">
              <a:latin typeface="MinionPro-Regular"/>
            </a:endParaRPr>
          </a:p>
          <a:p>
            <a:r>
              <a:rPr lang="en-US" dirty="0">
                <a:latin typeface="MinionPro-Regular"/>
              </a:rPr>
              <a:t>pH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latin typeface="MinionPro-Regular"/>
              </a:rPr>
              <a:t>14 </a:t>
            </a:r>
            <a:r>
              <a:rPr lang="en-US" dirty="0">
                <a:latin typeface="PearsonMATHPRO02"/>
              </a:rPr>
              <a:t>- </a:t>
            </a:r>
            <a:r>
              <a:rPr lang="en-US" dirty="0">
                <a:latin typeface="MinionPro-Regular"/>
              </a:rPr>
              <a:t>1.70</a:t>
            </a:r>
            <a:r>
              <a:rPr lang="en-US" dirty="0">
                <a:latin typeface="PearsonMATHPRO18"/>
              </a:rPr>
              <a:t> </a:t>
            </a:r>
            <a:r>
              <a:rPr lang="en-US" dirty="0">
                <a:latin typeface="PearsonMATHPRO08"/>
              </a:rPr>
              <a:t>= </a:t>
            </a:r>
            <a:r>
              <a:rPr lang="en-US" dirty="0">
                <a:solidFill>
                  <a:srgbClr val="FF0000"/>
                </a:solidFill>
                <a:latin typeface="MinionPro-Regular"/>
              </a:rPr>
              <a:t>12.30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95079D-CD97-4FAC-BAA0-6D5A072EA6CA}"/>
              </a:ext>
            </a:extLst>
          </p:cNvPr>
          <p:cNvSpPr/>
          <p:nvPr/>
        </p:nvSpPr>
        <p:spPr>
          <a:xfrm>
            <a:off x="2057400" y="1161871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 = 4.74 + log(0.320/0.280) = </a:t>
            </a:r>
            <a:r>
              <a:rPr lang="en-US" dirty="0">
                <a:solidFill>
                  <a:srgbClr val="FF0000"/>
                </a:solidFill>
              </a:rPr>
              <a:t>4.80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62746C-962D-47FA-A7BF-972A57C39899}"/>
              </a:ext>
            </a:extLst>
          </p:cNvPr>
          <p:cNvSpPr txBox="1"/>
          <p:nvPr/>
        </p:nvSpPr>
        <p:spPr>
          <a:xfrm>
            <a:off x="4029608" y="473838"/>
            <a:ext cx="108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BDC265-9310-4447-962E-52558C884A60}"/>
              </a:ext>
            </a:extLst>
          </p:cNvPr>
          <p:cNvSpPr txBox="1"/>
          <p:nvPr/>
        </p:nvSpPr>
        <p:spPr>
          <a:xfrm>
            <a:off x="4029608" y="2662535"/>
            <a:ext cx="993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443B1B-2EA6-4FB0-B53D-0974F5883D90}"/>
              </a:ext>
            </a:extLst>
          </p:cNvPr>
          <p:cNvSpPr txBox="1"/>
          <p:nvPr/>
        </p:nvSpPr>
        <p:spPr>
          <a:xfrm>
            <a:off x="2710753" y="1895563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from 4.74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 4.80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C9F513-88CC-4122-BE8B-A64192958AF9}"/>
              </a:ext>
            </a:extLst>
          </p:cNvPr>
          <p:cNvSpPr txBox="1"/>
          <p:nvPr/>
        </p:nvSpPr>
        <p:spPr>
          <a:xfrm>
            <a:off x="2590800" y="6023316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from 7.00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 12.30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433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Titration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838200"/>
            <a:ext cx="8763000" cy="2971800"/>
          </a:xfrm>
        </p:spPr>
        <p:txBody>
          <a:bodyPr/>
          <a:lstStyle/>
          <a:p>
            <a:pPr eaLnBrk="1" hangingPunct="1"/>
            <a:r>
              <a:rPr lang="en-US" sz="2800" dirty="0"/>
              <a:t>In this technique, an acid (or base) solution of known concentration is slowly added to a base </a:t>
            </a:r>
            <a:br>
              <a:rPr lang="en-US" sz="2800" dirty="0"/>
            </a:br>
            <a:r>
              <a:rPr lang="en-US" sz="2800" dirty="0"/>
              <a:t>(or acid) solution of </a:t>
            </a:r>
            <a:br>
              <a:rPr lang="en-US" sz="2800" dirty="0"/>
            </a:br>
            <a:r>
              <a:rPr lang="en-US" sz="2800" dirty="0"/>
              <a:t>unknown concentration.</a:t>
            </a:r>
          </a:p>
          <a:p>
            <a:pPr eaLnBrk="1" hangingPunct="1"/>
            <a:r>
              <a:rPr lang="en-US" sz="2800" dirty="0"/>
              <a:t>A pH meter or indicators</a:t>
            </a:r>
            <a:br>
              <a:rPr lang="en-US" sz="2800" dirty="0"/>
            </a:br>
            <a:r>
              <a:rPr lang="en-US" sz="2800" dirty="0"/>
              <a:t>are used to determine </a:t>
            </a:r>
            <a:br>
              <a:rPr lang="en-US" sz="2800" dirty="0"/>
            </a:br>
            <a:r>
              <a:rPr lang="en-US" sz="2800" dirty="0"/>
              <a:t>when the solution has </a:t>
            </a:r>
            <a:br>
              <a:rPr lang="en-US" sz="2800" dirty="0"/>
            </a:br>
            <a:r>
              <a:rPr lang="en-US" sz="2800" dirty="0"/>
              <a:t>reached the </a:t>
            </a:r>
            <a:br>
              <a:rPr lang="en-US" sz="2800" dirty="0"/>
            </a:br>
            <a:r>
              <a:rPr lang="en-US" sz="2800" b="1" dirty="0"/>
              <a:t>equivalence point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amount of acid </a:t>
            </a:r>
            <a:br>
              <a:rPr lang="en-US" sz="2800" dirty="0"/>
            </a:br>
            <a:r>
              <a:rPr lang="en-US" sz="2800" dirty="0"/>
              <a:t>equals that of base.</a:t>
            </a:r>
          </a:p>
          <a:p>
            <a:pPr eaLnBrk="1" hangingPunct="1"/>
            <a:endParaRPr lang="en-US" sz="2800" dirty="0"/>
          </a:p>
        </p:txBody>
      </p:sp>
      <p:pic>
        <p:nvPicPr>
          <p:cNvPr id="7" name="Picture 6" descr="17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608743" y="1981200"/>
            <a:ext cx="3343098" cy="45110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8" y="15240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Titration of a Strong Acid with a Strong Base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1371600"/>
            <a:ext cx="82296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From the start of the titration to near the equivalence point, the pH goes up slowly.</a:t>
            </a:r>
          </a:p>
          <a:p>
            <a:pPr eaLnBrk="1" hangingPunct="1"/>
            <a:r>
              <a:rPr lang="en-US" sz="2800" dirty="0"/>
              <a:t>Just before (and after) the equivalence point, </a:t>
            </a:r>
            <a:br>
              <a:rPr lang="en-US" sz="2800" dirty="0"/>
            </a:br>
            <a:r>
              <a:rPr lang="en-US" sz="2800" dirty="0"/>
              <a:t>the pH rises rapidly.</a:t>
            </a:r>
          </a:p>
          <a:p>
            <a:pPr eaLnBrk="1" hangingPunct="1"/>
            <a:r>
              <a:rPr lang="en-US" sz="2800" dirty="0"/>
              <a:t>At the equivalence </a:t>
            </a:r>
            <a:br>
              <a:rPr lang="en-US" sz="2800" dirty="0"/>
            </a:br>
            <a:r>
              <a:rPr lang="en-US" sz="2800" dirty="0"/>
              <a:t>point, pH = 7.</a:t>
            </a:r>
          </a:p>
          <a:p>
            <a:pPr eaLnBrk="1" hangingPunct="1"/>
            <a:r>
              <a:rPr lang="en-US" sz="2800" dirty="0"/>
              <a:t>As more base is </a:t>
            </a:r>
            <a:br>
              <a:rPr lang="en-US" sz="2800" dirty="0"/>
            </a:br>
            <a:r>
              <a:rPr lang="en-US" sz="2800" dirty="0"/>
              <a:t>added, the pH </a:t>
            </a:r>
            <a:br>
              <a:rPr lang="en-US" sz="2800" dirty="0"/>
            </a:br>
            <a:r>
              <a:rPr lang="en-US" sz="2800" dirty="0"/>
              <a:t>again levels off.</a:t>
            </a:r>
          </a:p>
        </p:txBody>
      </p:sp>
      <p:pic>
        <p:nvPicPr>
          <p:cNvPr id="6" name="Picture 5" descr="17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962400" y="2895600"/>
            <a:ext cx="4026408" cy="34011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Titration of a Strong Base with a Strong Acid</a:t>
            </a:r>
          </a:p>
        </p:txBody>
      </p:sp>
      <p:sp>
        <p:nvSpPr>
          <p:cNvPr id="20483" name="Content Placeholder 5"/>
          <p:cNvSpPr>
            <a:spLocks noGrp="1"/>
          </p:cNvSpPr>
          <p:nvPr>
            <p:ph idx="1"/>
          </p:nvPr>
        </p:nvSpPr>
        <p:spPr>
          <a:xfrm>
            <a:off x="4038600" y="1447800"/>
            <a:ext cx="4876800" cy="4267200"/>
          </a:xfrm>
        </p:spPr>
        <p:txBody>
          <a:bodyPr/>
          <a:lstStyle/>
          <a:p>
            <a:r>
              <a:rPr lang="en-US" dirty="0"/>
              <a:t>It looks like you “flipped over” the strong acid being titrated by a strong base.</a:t>
            </a:r>
          </a:p>
          <a:p>
            <a:r>
              <a:rPr lang="en-US" dirty="0"/>
              <a:t>Start with a high pH (basic solution); the pH = 7 at the equivalence point; low pH to end.</a:t>
            </a:r>
          </a:p>
        </p:txBody>
      </p:sp>
      <p:pic>
        <p:nvPicPr>
          <p:cNvPr id="5" name="Picture 4" descr="17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152400" y="2185246"/>
            <a:ext cx="3733800" cy="349317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Effect of Acetate on the Acetic Acid Equilibrium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3962400"/>
          </a:xfrm>
        </p:spPr>
        <p:txBody>
          <a:bodyPr/>
          <a:lstStyle/>
          <a:p>
            <a:r>
              <a:rPr lang="en-US" sz="2800" dirty="0"/>
              <a:t>Acetic acid is a weak acid: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CH</a:t>
            </a:r>
            <a:r>
              <a:rPr lang="en-US" sz="2800" baseline="-25000" dirty="0"/>
              <a:t>3</a:t>
            </a:r>
            <a:r>
              <a:rPr lang="en-US" sz="2800" dirty="0"/>
              <a:t>COOH(</a:t>
            </a:r>
            <a:r>
              <a:rPr lang="en-US" sz="2800" i="1" dirty="0" err="1"/>
              <a:t>aq</a:t>
            </a:r>
            <a:r>
              <a:rPr lang="en-US" sz="2800" dirty="0"/>
              <a:t>) ⇌ H</a:t>
            </a:r>
            <a:r>
              <a:rPr lang="en-US" sz="2800" baseline="30000" dirty="0"/>
              <a:t>+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+ 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  <a:p>
            <a:r>
              <a:rPr lang="en-US" sz="2800" dirty="0"/>
              <a:t>Sodium acetate is a strong electrolyte: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NaCH</a:t>
            </a:r>
            <a:r>
              <a:rPr lang="en-US" sz="2800" baseline="-25000" dirty="0"/>
              <a:t>3</a:t>
            </a:r>
            <a:r>
              <a:rPr lang="en-US" sz="2800" dirty="0"/>
              <a:t>COO(</a:t>
            </a:r>
            <a:r>
              <a:rPr lang="en-US" sz="2800" i="1" dirty="0" err="1"/>
              <a:t>aq</a:t>
            </a:r>
            <a:r>
              <a:rPr lang="en-US" sz="2800" dirty="0"/>
              <a:t>) </a:t>
            </a:r>
            <a:r>
              <a:rPr lang="en-US" sz="2800" dirty="0">
                <a:ea typeface="Arial" charset="0"/>
                <a:cs typeface="Arial" charset="0"/>
              </a:rPr>
              <a:t>→ Na</a:t>
            </a:r>
            <a:r>
              <a:rPr lang="en-US" sz="2800" baseline="30000" dirty="0">
                <a:ea typeface="Arial" charset="0"/>
                <a:cs typeface="Arial" charset="0"/>
              </a:rPr>
              <a:t>+</a:t>
            </a:r>
            <a:r>
              <a:rPr lang="en-US" sz="2800" dirty="0">
                <a:ea typeface="Arial" charset="0"/>
                <a:cs typeface="Arial" charset="0"/>
              </a:rPr>
              <a:t>(</a:t>
            </a:r>
            <a:r>
              <a:rPr lang="en-US" sz="2800" i="1" dirty="0" err="1">
                <a:ea typeface="Arial" charset="0"/>
                <a:cs typeface="Arial" charset="0"/>
              </a:rPr>
              <a:t>aq</a:t>
            </a:r>
            <a:r>
              <a:rPr lang="en-US" sz="2800" dirty="0">
                <a:ea typeface="Arial" charset="0"/>
                <a:cs typeface="Arial" charset="0"/>
              </a:rPr>
              <a:t>) + </a:t>
            </a:r>
            <a:r>
              <a:rPr lang="en-US" sz="2800" dirty="0"/>
              <a:t>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  <a:p>
            <a:r>
              <a:rPr lang="en-US" sz="2800" dirty="0"/>
              <a:t>The presence of acetate from sodium acetate in an acetic acid solution will shift the equilibrium, according to </a:t>
            </a:r>
            <a:r>
              <a:rPr lang="en-US" sz="2800" dirty="0" err="1"/>
              <a:t>LeChâtelier’s</a:t>
            </a:r>
            <a:r>
              <a:rPr lang="en-US" sz="2800" dirty="0"/>
              <a:t> Principle: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CH</a:t>
            </a:r>
            <a:r>
              <a:rPr lang="en-US" sz="2800" baseline="-25000" dirty="0"/>
              <a:t>3</a:t>
            </a:r>
            <a:r>
              <a:rPr lang="en-US" sz="2800" dirty="0"/>
              <a:t>COOH(</a:t>
            </a:r>
            <a:r>
              <a:rPr lang="en-US" sz="2800" i="1" dirty="0" err="1"/>
              <a:t>aq</a:t>
            </a:r>
            <a:r>
              <a:rPr lang="en-US" sz="2800" dirty="0"/>
              <a:t>) ⇌ H</a:t>
            </a:r>
            <a:r>
              <a:rPr lang="en-US" sz="2800" baseline="30000" dirty="0"/>
              <a:t>+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+ 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26612"/>
          <a:stretch/>
        </p:blipFill>
        <p:spPr>
          <a:xfrm>
            <a:off x="2428568" y="5334000"/>
            <a:ext cx="4385938" cy="14358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Titration of a Weak Acid with a Strong Base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5410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Use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to find initial </a:t>
            </a:r>
            <a:r>
              <a:rPr lang="en-US" sz="2800" dirty="0" err="1"/>
              <a:t>pH.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Find the pH in the “buffer region” using stoichiometry followed by the Henderson–</a:t>
            </a:r>
            <a:r>
              <a:rPr lang="en-US" sz="2800" dirty="0" err="1"/>
              <a:t>Hasselbalch</a:t>
            </a:r>
            <a:r>
              <a:rPr lang="en-US" sz="2800" dirty="0"/>
              <a:t> equation.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At the equivalence point the </a:t>
            </a:r>
            <a:r>
              <a:rPr lang="en-US" sz="2800" dirty="0">
                <a:solidFill>
                  <a:srgbClr val="FF0000"/>
                </a:solidFill>
              </a:rPr>
              <a:t>pH is &gt;7</a:t>
            </a:r>
            <a:r>
              <a:rPr lang="en-US" sz="2800" dirty="0"/>
              <a:t>. Use the conjugate base of the weak acid to determine the </a:t>
            </a:r>
            <a:r>
              <a:rPr lang="en-US" sz="2800" dirty="0" err="1"/>
              <a:t>pH.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As more base is added, the pH levels off. This is exactly the same as for strong acids.</a:t>
            </a:r>
          </a:p>
        </p:txBody>
      </p:sp>
      <p:pic>
        <p:nvPicPr>
          <p:cNvPr id="6" name="Picture 5" descr="17_0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916438" y="1620487"/>
            <a:ext cx="4075162" cy="371351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/>
          <p:cNvSpPr>
            <a:spLocks noGrp="1"/>
          </p:cNvSpPr>
          <p:nvPr>
            <p:ph type="title"/>
          </p:nvPr>
        </p:nvSpPr>
        <p:spPr>
          <a:xfrm>
            <a:off x="3175" y="152400"/>
            <a:ext cx="9144000" cy="1524000"/>
          </a:xfrm>
        </p:spPr>
        <p:txBody>
          <a:bodyPr/>
          <a:lstStyle/>
          <a:p>
            <a:r>
              <a:rPr lang="en-US"/>
              <a:t>Ways That a Weak Acid Titration Differs from a Strong Acid Titration</a:t>
            </a:r>
          </a:p>
        </p:txBody>
      </p:sp>
      <p:sp>
        <p:nvSpPr>
          <p:cNvPr id="22531" name="Content Placeholder 5"/>
          <p:cNvSpPr>
            <a:spLocks noGrp="1"/>
          </p:cNvSpPr>
          <p:nvPr>
            <p:ph idx="1"/>
          </p:nvPr>
        </p:nvSpPr>
        <p:spPr>
          <a:xfrm>
            <a:off x="80962" y="1524000"/>
            <a:ext cx="5100638" cy="49530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2800" dirty="0"/>
              <a:t>A solution of weak acid </a:t>
            </a:r>
            <a:br>
              <a:rPr lang="en-US" sz="2800" dirty="0"/>
            </a:br>
            <a:r>
              <a:rPr lang="en-US" sz="2800" dirty="0"/>
              <a:t>has a higher initial pH </a:t>
            </a:r>
            <a:br>
              <a:rPr lang="en-US" sz="2800" dirty="0"/>
            </a:br>
            <a:r>
              <a:rPr lang="en-US" sz="2800" dirty="0"/>
              <a:t>than a strong acid.</a:t>
            </a:r>
          </a:p>
          <a:p>
            <a:pPr marL="514350" indent="-514350">
              <a:buFontTx/>
              <a:buAutoNum type="arabicParenR"/>
            </a:pPr>
            <a:r>
              <a:rPr lang="en-US" sz="2800" dirty="0">
                <a:solidFill>
                  <a:srgbClr val="FF0000"/>
                </a:solidFill>
              </a:rPr>
              <a:t>The pH change near the equivalence point is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smaller for a weak acid</a:t>
            </a:r>
            <a:r>
              <a:rPr lang="en-US" sz="2800" dirty="0"/>
              <a:t>. (This is at least partly </a:t>
            </a:r>
            <a:br>
              <a:rPr lang="en-US" sz="2800" dirty="0"/>
            </a:br>
            <a:r>
              <a:rPr lang="en-US" sz="2800" dirty="0"/>
              <a:t>due to the buffer region.)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The pH at the equivalence point is greater than 7 for </a:t>
            </a:r>
            <a:br>
              <a:rPr lang="en-US" sz="2800" dirty="0"/>
            </a:br>
            <a:r>
              <a:rPr lang="en-US" sz="2800" dirty="0"/>
              <a:t>a weak acid.</a:t>
            </a:r>
          </a:p>
        </p:txBody>
      </p:sp>
      <p:pic>
        <p:nvPicPr>
          <p:cNvPr id="5" name="Picture 4" descr="17_1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876800" y="1752600"/>
            <a:ext cx="4045644" cy="36424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3175" y="22225"/>
            <a:ext cx="9144000" cy="1143000"/>
          </a:xfrm>
        </p:spPr>
        <p:txBody>
          <a:bodyPr/>
          <a:lstStyle/>
          <a:p>
            <a:r>
              <a:rPr lang="en-US"/>
              <a:t>Use of Indicators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20650" y="914400"/>
            <a:ext cx="8991600" cy="3276600"/>
          </a:xfrm>
        </p:spPr>
        <p:txBody>
          <a:bodyPr/>
          <a:lstStyle/>
          <a:p>
            <a:r>
              <a:rPr lang="en-US" sz="2800"/>
              <a:t>Indicators are weak acids that have a different color than their conjugate base form.</a:t>
            </a:r>
          </a:p>
          <a:p>
            <a:r>
              <a:rPr lang="en-US" sz="2800"/>
              <a:t>Each indicator has its own pH range over which it changes color.</a:t>
            </a:r>
          </a:p>
          <a:p>
            <a:r>
              <a:rPr lang="en-US" sz="2800"/>
              <a:t>An indicator can be used to find the equivalence point in a titration as long as it changes color in the small volume change region where the pH rapidly changes.</a:t>
            </a:r>
          </a:p>
        </p:txBody>
      </p:sp>
      <p:pic>
        <p:nvPicPr>
          <p:cNvPr id="6" name="Picture 5" descr="17_12_Figure.jpg"/>
          <p:cNvPicPr>
            <a:picLocks noChangeAspect="1"/>
          </p:cNvPicPr>
          <p:nvPr/>
        </p:nvPicPr>
        <p:blipFill>
          <a:blip r:embed="rId2"/>
          <a:srcRect b="2393"/>
          <a:stretch>
            <a:fillRect/>
          </a:stretch>
        </p:blipFill>
        <p:spPr>
          <a:xfrm>
            <a:off x="381000" y="4191000"/>
            <a:ext cx="3124200" cy="2230456"/>
          </a:xfrm>
          <a:prstGeom prst="rect">
            <a:avLst/>
          </a:prstGeom>
        </p:spPr>
      </p:pic>
      <p:pic>
        <p:nvPicPr>
          <p:cNvPr id="7" name="Picture 6" descr="17_13_Figure.jpg"/>
          <p:cNvPicPr>
            <a:picLocks noChangeAspect="1"/>
          </p:cNvPicPr>
          <p:nvPr/>
        </p:nvPicPr>
        <p:blipFill>
          <a:blip r:embed="rId3"/>
          <a:srcRect b="3519"/>
          <a:stretch>
            <a:fillRect/>
          </a:stretch>
        </p:blipFill>
        <p:spPr>
          <a:xfrm>
            <a:off x="3621047" y="4190999"/>
            <a:ext cx="4303753" cy="22333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Choice Can Be Critical!</a:t>
            </a:r>
          </a:p>
        </p:txBody>
      </p:sp>
      <p:pic>
        <p:nvPicPr>
          <p:cNvPr id="5" name="Picture 4" descr="17_14_Figure.jpg"/>
          <p:cNvPicPr>
            <a:picLocks noChangeAspect="1"/>
          </p:cNvPicPr>
          <p:nvPr/>
        </p:nvPicPr>
        <p:blipFill>
          <a:blip r:embed="rId2"/>
          <a:srcRect b="4068"/>
          <a:stretch>
            <a:fillRect/>
          </a:stretch>
        </p:blipFill>
        <p:spPr>
          <a:xfrm>
            <a:off x="457200" y="1447800"/>
            <a:ext cx="8229600" cy="429702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Titrations of Polyprotic Acids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295400"/>
            <a:ext cx="5410200" cy="4114800"/>
          </a:xfrm>
        </p:spPr>
        <p:txBody>
          <a:bodyPr/>
          <a:lstStyle/>
          <a:p>
            <a:pPr marL="515938" indent="-457200" eaLnBrk="1" hangingPunct="1"/>
            <a:r>
              <a:rPr lang="en-US" sz="2800" dirty="0"/>
              <a:t>When a </a:t>
            </a:r>
            <a:r>
              <a:rPr lang="en-US" sz="2800" dirty="0" err="1"/>
              <a:t>polyprotic</a:t>
            </a:r>
            <a:r>
              <a:rPr lang="en-US" sz="2800" dirty="0"/>
              <a:t> acid is titrated with a base, there </a:t>
            </a:r>
            <a:br>
              <a:rPr lang="en-US" sz="2800" dirty="0"/>
            </a:br>
            <a:r>
              <a:rPr lang="en-US" sz="2800" dirty="0"/>
              <a:t>is an equivalence point </a:t>
            </a:r>
            <a:br>
              <a:rPr lang="en-US" sz="2800" dirty="0"/>
            </a:br>
            <a:r>
              <a:rPr lang="en-US" sz="2800" dirty="0"/>
              <a:t>for each dissociation.</a:t>
            </a:r>
          </a:p>
          <a:p>
            <a:pPr marL="515938" indent="-457200" eaLnBrk="1" hangingPunct="1"/>
            <a:r>
              <a:rPr lang="en-US" sz="2800" dirty="0"/>
              <a:t>Using the Henderson–</a:t>
            </a:r>
            <a:r>
              <a:rPr lang="en-US" sz="2800" dirty="0" err="1"/>
              <a:t>Hasselbalch</a:t>
            </a:r>
            <a:r>
              <a:rPr lang="en-US" sz="2800" dirty="0"/>
              <a:t> equation, </a:t>
            </a:r>
            <a:br>
              <a:rPr lang="en-US" sz="2800" dirty="0"/>
            </a:br>
            <a:r>
              <a:rPr lang="en-US" sz="2800" dirty="0"/>
              <a:t>we can see that </a:t>
            </a:r>
            <a:r>
              <a:rPr lang="en-US" sz="2800" i="1" dirty="0"/>
              <a:t>half </a:t>
            </a:r>
            <a:r>
              <a:rPr lang="en-US" sz="2800" dirty="0"/>
              <a:t>way </a:t>
            </a:r>
            <a:br>
              <a:rPr lang="en-US" sz="2800" dirty="0"/>
            </a:br>
            <a:r>
              <a:rPr lang="en-US" sz="2800" dirty="0"/>
              <a:t>to each equivalence point gives us the </a:t>
            </a:r>
            <a:r>
              <a:rPr lang="en-US" sz="2800" dirty="0" err="1"/>
              <a:t>p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a</a:t>
            </a:r>
            <a:r>
              <a:rPr lang="en-US" sz="2800" dirty="0"/>
              <a:t> for </a:t>
            </a:r>
            <a:br>
              <a:rPr lang="en-US" sz="2800" dirty="0"/>
            </a:br>
            <a:r>
              <a:rPr lang="en-US" sz="2800" dirty="0"/>
              <a:t>that step.</a:t>
            </a:r>
          </a:p>
        </p:txBody>
      </p:sp>
      <p:pic>
        <p:nvPicPr>
          <p:cNvPr id="6" name="Picture 5" descr="17_1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953000" y="1295400"/>
            <a:ext cx="3987921" cy="44651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6FF6FC-2BC5-4B95-83E4-8EE465F8D44D}"/>
              </a:ext>
            </a:extLst>
          </p:cNvPr>
          <p:cNvSpPr/>
          <p:nvPr/>
        </p:nvSpPr>
        <p:spPr bwMode="auto">
          <a:xfrm>
            <a:off x="5996868" y="5029200"/>
            <a:ext cx="152400" cy="152400"/>
          </a:xfrm>
          <a:prstGeom prst="ellipse">
            <a:avLst/>
          </a:prstGeom>
          <a:solidFill>
            <a:srgbClr val="C82E32">
              <a:alpha val="64999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0DFB4A-4E92-4DEC-80CA-6789F16619BB}"/>
              </a:ext>
            </a:extLst>
          </p:cNvPr>
          <p:cNvSpPr/>
          <p:nvPr/>
        </p:nvSpPr>
        <p:spPr bwMode="auto">
          <a:xfrm>
            <a:off x="7369942" y="4114800"/>
            <a:ext cx="152400" cy="152400"/>
          </a:xfrm>
          <a:prstGeom prst="ellipse">
            <a:avLst/>
          </a:prstGeom>
          <a:solidFill>
            <a:srgbClr val="C82E32">
              <a:alpha val="64999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7B2C2-60BF-4280-9FAF-450B911DF068}"/>
              </a:ext>
            </a:extLst>
          </p:cNvPr>
          <p:cNvSpPr/>
          <p:nvPr/>
        </p:nvSpPr>
        <p:spPr>
          <a:xfrm>
            <a:off x="5735475" y="4450202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i="1" dirty="0"/>
              <a:t>K</a:t>
            </a:r>
            <a:r>
              <a:rPr lang="en-US" i="1" baseline="-25000" dirty="0"/>
              <a:t>a1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5083D-FFDC-4568-984F-692EDBB975AB}"/>
              </a:ext>
            </a:extLst>
          </p:cNvPr>
          <p:cNvSpPr/>
          <p:nvPr/>
        </p:nvSpPr>
        <p:spPr>
          <a:xfrm>
            <a:off x="7051642" y="3662013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i="1" dirty="0"/>
              <a:t>K</a:t>
            </a:r>
            <a:r>
              <a:rPr lang="en-US" i="1" baseline="-25000" dirty="0"/>
              <a:t>a2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275831-9C84-4CDE-8B58-47319829454F}"/>
              </a:ext>
            </a:extLst>
          </p:cNvPr>
          <p:cNvSpPr/>
          <p:nvPr/>
        </p:nvSpPr>
        <p:spPr>
          <a:xfrm>
            <a:off x="2895600" y="5976325"/>
            <a:ext cx="3812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eaLnBrk="1" hangingPunct="1">
              <a:buFontTx/>
              <a:buNone/>
            </a:pPr>
            <a:r>
              <a:rPr lang="en-US" dirty="0">
                <a:solidFill>
                  <a:srgbClr val="FF0000"/>
                </a:solidFill>
              </a:rPr>
              <a:t>pH  =  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i="1" dirty="0" err="1">
                <a:solidFill>
                  <a:srgbClr val="FF0000"/>
                </a:solidFill>
              </a:rPr>
              <a:t>K</a:t>
            </a:r>
            <a:r>
              <a:rPr lang="en-US" i="1" baseline="-25000" dirty="0" err="1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 +  log([A</a:t>
            </a:r>
            <a:r>
              <a:rPr lang="en-US" baseline="40000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]/[HA)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301BC-8B86-4C7E-88B4-2CA913E5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8" y="5760598"/>
            <a:ext cx="1904762" cy="106666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Solubility Equilibria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idx="1"/>
          </p:nvPr>
        </p:nvSpPr>
        <p:spPr>
          <a:xfrm>
            <a:off x="762000" y="1219200"/>
            <a:ext cx="7772400" cy="4724400"/>
          </a:xfrm>
        </p:spPr>
        <p:txBody>
          <a:bodyPr/>
          <a:lstStyle/>
          <a:p>
            <a:r>
              <a:rPr lang="en-US" dirty="0"/>
              <a:t>Because ionic compounds are strong electrolytes, they dissociate completely to the extent that they dissolve.</a:t>
            </a:r>
          </a:p>
          <a:p>
            <a:r>
              <a:rPr lang="en-US" dirty="0"/>
              <a:t>When an equilibrium equation is written, the solid is the reactant and the ions in solution are the products.</a:t>
            </a:r>
          </a:p>
          <a:p>
            <a:r>
              <a:rPr lang="en-US" dirty="0"/>
              <a:t>The equilibrium constant expression is called the </a:t>
            </a:r>
            <a:r>
              <a:rPr lang="en-US" b="1" dirty="0"/>
              <a:t>solubility-product constant</a:t>
            </a:r>
            <a:r>
              <a:rPr lang="en-US" dirty="0"/>
              <a:t>. It is represented as </a:t>
            </a: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Solubility Product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dirty="0"/>
              <a:t>For example:</a:t>
            </a:r>
          </a:p>
          <a:p>
            <a:pPr eaLnBrk="1" hangingPunct="1">
              <a:buFontTx/>
              <a:buNone/>
            </a:pPr>
            <a:r>
              <a:rPr lang="en-US" dirty="0"/>
              <a:t>	BaSO</a:t>
            </a:r>
            <a:r>
              <a:rPr lang="en-US" baseline="-25000" dirty="0"/>
              <a:t>4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Ba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SO</a:t>
            </a:r>
            <a:r>
              <a:rPr lang="en-US" baseline="-25000" dirty="0"/>
              <a:t>4</a:t>
            </a:r>
            <a:r>
              <a:rPr lang="en-US" baseline="30000" dirty="0"/>
              <a:t>2–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][SO</a:t>
            </a:r>
            <a:r>
              <a:rPr lang="en-US" baseline="-25000" dirty="0"/>
              <a:t>4</a:t>
            </a:r>
            <a:r>
              <a:rPr lang="en-US" baseline="30000" dirty="0"/>
              <a:t>2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Another example:</a:t>
            </a:r>
          </a:p>
          <a:p>
            <a:pPr eaLnBrk="1" hangingPunct="1">
              <a:buFontTx/>
              <a:buNone/>
            </a:pPr>
            <a:r>
              <a:rPr lang="en-US" dirty="0"/>
              <a:t>Ba</a:t>
            </a:r>
            <a:r>
              <a:rPr lang="en-US" baseline="-25000" dirty="0"/>
              <a:t>3</a:t>
            </a:r>
            <a:r>
              <a:rPr lang="en-US" dirty="0"/>
              <a:t>(PO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3 Ba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+ 2 PO</a:t>
            </a:r>
            <a:r>
              <a:rPr lang="en-US" baseline="-25000" dirty="0"/>
              <a:t>4</a:t>
            </a:r>
            <a:r>
              <a:rPr lang="en-US" baseline="30000" dirty="0"/>
              <a:t>3–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</a:t>
            </a:r>
            <a:r>
              <a:rPr lang="en-US" baseline="30000" dirty="0"/>
              <a:t>3</a:t>
            </a:r>
            <a:r>
              <a:rPr lang="en-US" dirty="0"/>
              <a:t>[PO</a:t>
            </a:r>
            <a:r>
              <a:rPr lang="en-US" baseline="-25000" dirty="0"/>
              <a:t>4</a:t>
            </a:r>
            <a:r>
              <a:rPr lang="en-US" baseline="30000" dirty="0"/>
              <a:t>3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algn="ctr" eaLnBrk="1" hangingPunct="1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Solubility vs. Solubility Product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458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i="1" dirty="0" err="1"/>
              <a:t>K</a:t>
            </a:r>
            <a:r>
              <a:rPr lang="en-US" sz="2800" i="1" baseline="-25000" dirty="0" err="1"/>
              <a:t>sp</a:t>
            </a:r>
            <a:r>
              <a:rPr lang="en-US" sz="2800" dirty="0"/>
              <a:t> is </a:t>
            </a:r>
            <a:r>
              <a:rPr lang="en-US" sz="2800" i="1" dirty="0"/>
              <a:t>not</a:t>
            </a:r>
            <a:r>
              <a:rPr lang="en-US" sz="2800" dirty="0"/>
              <a:t> the same as solubility.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Solubility is the quantity of a substance that dissolves to form a  saturated solution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Common units for solubility: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800" dirty="0"/>
              <a:t>Grams per liter (</a:t>
            </a:r>
            <a:r>
              <a:rPr lang="en-US" sz="2800" dirty="0" err="1"/>
              <a:t>g</a:t>
            </a:r>
            <a:r>
              <a:rPr lang="en-US" sz="2800" dirty="0"/>
              <a:t>/L)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800" dirty="0"/>
              <a:t>Moles per liter (mol/L)</a:t>
            </a:r>
          </a:p>
        </p:txBody>
      </p:sp>
      <p:pic>
        <p:nvPicPr>
          <p:cNvPr id="5" name="Picture 4" descr="17_16_Figure.jpg"/>
          <p:cNvPicPr>
            <a:picLocks noChangeAspect="1"/>
          </p:cNvPicPr>
          <p:nvPr/>
        </p:nvPicPr>
        <p:blipFill>
          <a:blip r:embed="rId3"/>
          <a:srcRect b="4290"/>
          <a:stretch>
            <a:fillRect/>
          </a:stretch>
        </p:blipFill>
        <p:spPr>
          <a:xfrm>
            <a:off x="2743200" y="4343400"/>
            <a:ext cx="4859779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r>
              <a:rPr lang="en-US"/>
              <a:t>Calculating Solubility from </a:t>
            </a:r>
            <a:r>
              <a:rPr lang="en-US" i="1"/>
              <a:t>K</a:t>
            </a:r>
            <a:r>
              <a:rPr lang="en-US" i="1" baseline="-25000"/>
              <a:t>sp</a:t>
            </a:r>
            <a:endParaRPr lang="en-US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for CaF</a:t>
            </a:r>
            <a:r>
              <a:rPr lang="en-US" baseline="-25000" dirty="0"/>
              <a:t>2</a:t>
            </a:r>
            <a:r>
              <a:rPr lang="en-US" dirty="0"/>
              <a:t> is 3.9 × 10</a:t>
            </a:r>
            <a:r>
              <a:rPr lang="en-US" baseline="30000" dirty="0"/>
              <a:t>–11</a:t>
            </a:r>
            <a:r>
              <a:rPr lang="en-US" dirty="0"/>
              <a:t> at 25 </a:t>
            </a:r>
            <a:r>
              <a:rPr lang="en-US" dirty="0">
                <a:ea typeface="Arial" charset="0"/>
                <a:cs typeface="Arial" charset="0"/>
              </a:rPr>
              <a:t>°C. What is its molar solubility?</a:t>
            </a:r>
            <a:endParaRPr lang="en-US" dirty="0"/>
          </a:p>
          <a:p>
            <a:r>
              <a:rPr lang="en-US" dirty="0"/>
              <a:t>Follow the same format as before: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 dirty="0"/>
              <a:t>CaF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Ca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+ 2 F</a:t>
            </a:r>
            <a:r>
              <a:rPr lang="en-US" baseline="40000" dirty="0"/>
              <a:t>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 i="1" dirty="0"/>
              <a:t> </a:t>
            </a: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[Ca</a:t>
            </a:r>
            <a:r>
              <a:rPr lang="en-US" baseline="30000" dirty="0"/>
              <a:t>2+</a:t>
            </a:r>
            <a:r>
              <a:rPr lang="en-US" dirty="0"/>
              <a:t>][F</a:t>
            </a:r>
            <a:r>
              <a:rPr lang="en-US" baseline="40000" dirty="0"/>
              <a:t>–</a:t>
            </a:r>
            <a:r>
              <a:rPr lang="en-US" dirty="0"/>
              <a:t>]</a:t>
            </a:r>
            <a:r>
              <a:rPr lang="en-US" baseline="30000" dirty="0"/>
              <a:t>2</a:t>
            </a:r>
            <a:r>
              <a:rPr lang="en-US" dirty="0"/>
              <a:t> = 3.9 × 10</a:t>
            </a:r>
            <a:r>
              <a:rPr lang="en-US" baseline="30000" dirty="0"/>
              <a:t>–11</a:t>
            </a:r>
            <a:endParaRPr lang="en-US" dirty="0"/>
          </a:p>
          <a:p>
            <a:pPr eaLnBrk="1" hangingPunct="1">
              <a:buFont typeface="Arial" charset="0"/>
              <a:buAutoNum type="arabicParenR"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200" y="4038600"/>
          <a:ext cx="5091112" cy="2348225"/>
        </p:xfrm>
        <a:graphic>
          <a:graphicData uri="http://schemas.openxmlformats.org/drawingml/2006/table">
            <a:tbl>
              <a:tblPr/>
              <a:tblGrid>
                <a:gridCol w="154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2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CaF</a:t>
                      </a:r>
                      <a:r>
                        <a:rPr kumimoji="0" lang="en-US" sz="13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[Ca</a:t>
                      </a:r>
                      <a:r>
                        <a:rPr kumimoji="0" lang="en-US" sz="13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2+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[F</a:t>
                      </a:r>
                      <a:r>
                        <a:rPr kumimoji="0" lang="en-US" sz="13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concentration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+2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27" name="Rectangle 1"/>
          <p:cNvSpPr>
            <a:spLocks noChangeArrowheads="1"/>
          </p:cNvSpPr>
          <p:nvPr/>
        </p:nvSpPr>
        <p:spPr bwMode="auto">
          <a:xfrm>
            <a:off x="1531938" y="23955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153400" cy="41148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Solve: Substitute the equilibrium concentration values from the table into the solubility-product equation:</a:t>
            </a:r>
          </a:p>
          <a:p>
            <a:pPr marL="514350" indent="-514350">
              <a:buFontTx/>
              <a:buNone/>
            </a:pPr>
            <a:r>
              <a:rPr lang="en-US" dirty="0"/>
              <a:t>	3.9 × 10</a:t>
            </a:r>
            <a:r>
              <a:rPr lang="en-US" baseline="30000" dirty="0"/>
              <a:t>–11</a:t>
            </a:r>
            <a:r>
              <a:rPr lang="en-US" dirty="0"/>
              <a:t> = (</a:t>
            </a:r>
            <a:r>
              <a:rPr lang="en-US" i="1" dirty="0" err="1"/>
              <a:t>x</a:t>
            </a:r>
            <a:r>
              <a:rPr lang="en-US" dirty="0"/>
              <a:t>) 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= 4</a:t>
            </a:r>
            <a:r>
              <a:rPr lang="en-US" i="1" dirty="0"/>
              <a:t>x</a:t>
            </a:r>
            <a:r>
              <a:rPr lang="en-US" baseline="30000" dirty="0"/>
              <a:t>3</a:t>
            </a:r>
          </a:p>
          <a:p>
            <a:pPr marL="514350" indent="-514350">
              <a:buFontTx/>
              <a:buNone/>
            </a:pPr>
            <a:r>
              <a:rPr lang="en-US" baseline="30000" dirty="0"/>
              <a:t>	</a:t>
            </a:r>
            <a:r>
              <a:rPr lang="en-US" i="1" dirty="0" err="1"/>
              <a:t>x</a:t>
            </a:r>
            <a:r>
              <a:rPr lang="en-US" dirty="0"/>
              <a:t> = 2.1 × 10</a:t>
            </a:r>
            <a:r>
              <a:rPr lang="en-US" baseline="30000" dirty="0"/>
              <a:t>–4</a:t>
            </a:r>
            <a:r>
              <a:rPr lang="en-US" dirty="0"/>
              <a:t> </a:t>
            </a:r>
            <a:r>
              <a:rPr lang="en-US" i="1" dirty="0"/>
              <a:t>M</a:t>
            </a:r>
          </a:p>
          <a:p>
            <a:pPr marL="514350" indent="-514350">
              <a:buFontTx/>
              <a:buNone/>
            </a:pPr>
            <a:r>
              <a:rPr lang="en-US" dirty="0"/>
              <a:t>	(If you want the answer in </a:t>
            </a:r>
            <a:r>
              <a:rPr lang="en-US" dirty="0" err="1"/>
              <a:t>g</a:t>
            </a:r>
            <a:r>
              <a:rPr lang="en-US" dirty="0"/>
              <a:t>/L, multiply by molar mass; this would give 0.016 </a:t>
            </a:r>
            <a:r>
              <a:rPr lang="en-US" dirty="0" err="1"/>
              <a:t>g</a:t>
            </a:r>
            <a:r>
              <a:rPr lang="en-US" dirty="0"/>
              <a:t>/L.)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Common-Ion Effect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0100" y="1600200"/>
            <a:ext cx="7543800" cy="4191000"/>
          </a:xfrm>
        </p:spPr>
        <p:txBody>
          <a:bodyPr/>
          <a:lstStyle/>
          <a:p>
            <a:pPr eaLnBrk="1" hangingPunct="1"/>
            <a:r>
              <a:rPr lang="en-US"/>
              <a:t>“Whenever a weak electrolyte and a strong electrolyte containing a common ion are together in solution, the weak electrolyte ionizes less than it would if it were alone in solution.”</a:t>
            </a:r>
          </a:p>
          <a:p>
            <a:pPr eaLnBrk="1" hangingPunct="1"/>
            <a:r>
              <a:rPr lang="en-US"/>
              <a:t>This affects acid–base equilibria.</a:t>
            </a:r>
          </a:p>
          <a:p>
            <a:pPr eaLnBrk="1" hangingPunct="1"/>
            <a:r>
              <a:rPr lang="en-US"/>
              <a:t>We will also see (later in the chapter) how it affects solubility.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57912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The Common-Ion Effect</a:t>
            </a:r>
          </a:p>
          <a:p>
            <a:pPr marL="914400" lvl="1" indent="-457200" eaLnBrk="1" hangingPunct="1"/>
            <a:r>
              <a:rPr lang="en-US" dirty="0"/>
              <a:t>If one of the ions in a </a:t>
            </a:r>
            <a:br>
              <a:rPr lang="en-US" dirty="0"/>
            </a:br>
            <a:r>
              <a:rPr lang="en-US" dirty="0"/>
              <a:t>solution equilibrium is </a:t>
            </a:r>
            <a:br>
              <a:rPr lang="en-US" dirty="0"/>
            </a:br>
            <a:r>
              <a:rPr lang="en-US" dirty="0"/>
              <a:t>already dissolved in the solution, the solubility of </a:t>
            </a:r>
            <a:br>
              <a:rPr lang="en-US" dirty="0"/>
            </a:br>
            <a:r>
              <a:rPr lang="en-US" dirty="0"/>
              <a:t>the salt will decrease.</a:t>
            </a:r>
          </a:p>
          <a:p>
            <a:pPr marL="914400" lvl="1" indent="-457200" eaLnBrk="1" hangingPunct="1"/>
            <a:r>
              <a:rPr lang="en-US" dirty="0"/>
              <a:t>If either calcium ions or fluoride ions are present, then calcium fluoride will </a:t>
            </a:r>
            <a:br>
              <a:rPr lang="en-US" dirty="0"/>
            </a:br>
            <a:r>
              <a:rPr lang="en-US" dirty="0"/>
              <a:t>be less soluble.</a:t>
            </a:r>
          </a:p>
        </p:txBody>
      </p:sp>
      <p:grpSp>
        <p:nvGrpSpPr>
          <p:cNvPr id="31748" name="Group 12"/>
          <p:cNvGrpSpPr>
            <a:grpSpLocks/>
          </p:cNvGrpSpPr>
          <p:nvPr/>
        </p:nvGrpSpPr>
        <p:grpSpPr bwMode="auto">
          <a:xfrm>
            <a:off x="577850" y="4724400"/>
            <a:ext cx="4146550" cy="584200"/>
            <a:chOff x="364" y="2976"/>
            <a:chExt cx="2612" cy="368"/>
          </a:xfrm>
        </p:grpSpPr>
        <p:sp>
          <p:nvSpPr>
            <p:cNvPr id="31751" name="Rectangle 5"/>
            <p:cNvSpPr>
              <a:spLocks noChangeArrowheads="1"/>
            </p:cNvSpPr>
            <p:nvPr/>
          </p:nvSpPr>
          <p:spPr bwMode="auto">
            <a:xfrm>
              <a:off x="364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  <p:sp>
          <p:nvSpPr>
            <p:cNvPr id="31752" name="Rectangle 6"/>
            <p:cNvSpPr>
              <a:spLocks noChangeArrowheads="1"/>
            </p:cNvSpPr>
            <p:nvPr/>
          </p:nvSpPr>
          <p:spPr bwMode="auto">
            <a:xfrm>
              <a:off x="2860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</p:grpSp>
      <p:pic>
        <p:nvPicPr>
          <p:cNvPr id="8" name="Picture 7" descr="17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943600" y="1219200"/>
            <a:ext cx="2902188" cy="46634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31750"/>
            <a:ext cx="9144000" cy="1371600"/>
          </a:xfrm>
        </p:spPr>
        <p:txBody>
          <a:bodyPr/>
          <a:lstStyle/>
          <a:p>
            <a:r>
              <a:rPr lang="en-US"/>
              <a:t>Calculating Solubility with a Common 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696200" cy="4343400"/>
          </a:xfrm>
        </p:spPr>
        <p:txBody>
          <a:bodyPr/>
          <a:lstStyle/>
          <a:p>
            <a:r>
              <a:rPr lang="en-US" sz="2800" dirty="0">
                <a:ea typeface="Arial" charset="0"/>
                <a:cs typeface="Arial" charset="0"/>
              </a:rPr>
              <a:t>What is the molar solubility of CaF</a:t>
            </a:r>
            <a:r>
              <a:rPr lang="en-US" sz="2800" baseline="-25000" dirty="0">
                <a:ea typeface="Arial" charset="0"/>
                <a:cs typeface="Arial" charset="0"/>
              </a:rPr>
              <a:t>2</a:t>
            </a:r>
            <a:r>
              <a:rPr lang="en-US" sz="2800" dirty="0">
                <a:ea typeface="Arial" charset="0"/>
                <a:cs typeface="Arial" charset="0"/>
              </a:rPr>
              <a:t> in        0.010 </a:t>
            </a:r>
            <a:r>
              <a:rPr lang="en-US" sz="2800" i="1" dirty="0">
                <a:ea typeface="Arial" charset="0"/>
                <a:cs typeface="Arial" charset="0"/>
              </a:rPr>
              <a:t>M</a:t>
            </a:r>
            <a:r>
              <a:rPr lang="en-US" sz="2800" dirty="0">
                <a:ea typeface="Arial" charset="0"/>
                <a:cs typeface="Arial" charset="0"/>
              </a:rPr>
              <a:t> Ca(NO</a:t>
            </a:r>
            <a:r>
              <a:rPr lang="en-US" sz="2800" baseline="-25000" dirty="0">
                <a:ea typeface="Arial" charset="0"/>
                <a:cs typeface="Arial" charset="0"/>
              </a:rPr>
              <a:t>3</a:t>
            </a:r>
            <a:r>
              <a:rPr lang="en-US" sz="2800" dirty="0">
                <a:ea typeface="Arial" charset="0"/>
                <a:cs typeface="Arial" charset="0"/>
              </a:rPr>
              <a:t>)</a:t>
            </a:r>
            <a:r>
              <a:rPr lang="en-US" sz="2800" baseline="-25000" dirty="0">
                <a:ea typeface="Arial" charset="0"/>
                <a:cs typeface="Arial" charset="0"/>
              </a:rPr>
              <a:t>2</a:t>
            </a:r>
            <a:r>
              <a:rPr lang="en-US" sz="2800" dirty="0">
                <a:ea typeface="Arial" charset="0"/>
                <a:cs typeface="Arial" charset="0"/>
              </a:rPr>
              <a:t>?</a:t>
            </a:r>
            <a:endParaRPr lang="en-US" sz="2800" dirty="0"/>
          </a:p>
          <a:p>
            <a:r>
              <a:rPr lang="en-US" sz="2800" dirty="0"/>
              <a:t>Follow the same format as before: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 sz="2800" dirty="0"/>
              <a:t>CaF</a:t>
            </a:r>
            <a:r>
              <a:rPr lang="en-US" sz="2800" baseline="-25000" dirty="0"/>
              <a:t>2</a:t>
            </a:r>
            <a:r>
              <a:rPr lang="en-US" sz="2800" dirty="0"/>
              <a:t>(</a:t>
            </a:r>
            <a:r>
              <a:rPr lang="en-US" sz="2800" i="1" dirty="0"/>
              <a:t>s</a:t>
            </a:r>
            <a:r>
              <a:rPr lang="en-US" sz="2800" dirty="0"/>
              <a:t>)  ⇌ Ca</a:t>
            </a:r>
            <a:r>
              <a:rPr lang="en-US" sz="2800" baseline="30000" dirty="0"/>
              <a:t>2+</a:t>
            </a:r>
            <a:r>
              <a:rPr lang="en-US" sz="2800" dirty="0"/>
              <a:t>(</a:t>
            </a:r>
            <a:r>
              <a:rPr lang="en-US" sz="2800" i="1" dirty="0"/>
              <a:t>aq</a:t>
            </a:r>
            <a:r>
              <a:rPr lang="en-US" sz="2800" dirty="0"/>
              <a:t>) + 2 F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err="1"/>
              <a:t>aq</a:t>
            </a:r>
            <a:r>
              <a:rPr lang="en-US" sz="2800"/>
              <a:t>)</a:t>
            </a:r>
          </a:p>
          <a:p>
            <a:pPr marL="0" indent="0" eaLnBrk="1" hangingPunct="1">
              <a:buNone/>
            </a:pPr>
            <a:r>
              <a:rPr lang="en-US" sz="2800"/>
              <a:t>2) </a:t>
            </a:r>
            <a:r>
              <a:rPr lang="en-US" sz="2800" i="1"/>
              <a:t>K</a:t>
            </a:r>
            <a:r>
              <a:rPr lang="en-US" sz="2800" i="1" baseline="-25000"/>
              <a:t>sp</a:t>
            </a:r>
            <a:r>
              <a:rPr lang="en-US" sz="2800"/>
              <a:t> </a:t>
            </a:r>
            <a:r>
              <a:rPr lang="en-US" sz="2800" dirty="0"/>
              <a:t>= [Ca</a:t>
            </a:r>
            <a:r>
              <a:rPr lang="en-US" sz="2800" baseline="30000" dirty="0"/>
              <a:t>2+</a:t>
            </a:r>
            <a:r>
              <a:rPr lang="en-US" sz="2800" dirty="0"/>
              <a:t>][F</a:t>
            </a:r>
            <a:r>
              <a:rPr lang="en-US" sz="2800" baseline="40000" dirty="0"/>
              <a:t>–</a:t>
            </a:r>
            <a:r>
              <a:rPr lang="en-US" sz="2800" dirty="0"/>
              <a:t>]</a:t>
            </a:r>
            <a:r>
              <a:rPr lang="en-US" sz="2800" baseline="30000" dirty="0"/>
              <a:t>2</a:t>
            </a:r>
            <a:r>
              <a:rPr lang="en-US" sz="2800" dirty="0"/>
              <a:t> = 3.9 × 10</a:t>
            </a:r>
            <a:r>
              <a:rPr lang="en-US" sz="2800" baseline="30000" dirty="0"/>
              <a:t>–11</a:t>
            </a:r>
            <a:endParaRPr lang="en-US" sz="2800" dirty="0"/>
          </a:p>
          <a:p>
            <a:pPr marL="0" indent="0" eaLnBrk="1" hangingPunct="1">
              <a:buNone/>
            </a:pPr>
            <a:r>
              <a:rPr lang="en-US" sz="2800"/>
              <a:t>3)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68646"/>
              </p:ext>
            </p:extLst>
          </p:nvPr>
        </p:nvGraphicFramePr>
        <p:xfrm>
          <a:off x="1143000" y="4038600"/>
          <a:ext cx="5451474" cy="2522986"/>
        </p:xfrm>
        <a:graphic>
          <a:graphicData uri="http://schemas.openxmlformats.org/drawingml/2006/table">
            <a:tbl>
              <a:tblPr/>
              <a:tblGrid>
                <a:gridCol w="1637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7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CaF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[Ca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2+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[F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concentration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0.010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+2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0.010 + 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99" name="Rectangle 1"/>
          <p:cNvSpPr>
            <a:spLocks noChangeArrowheads="1"/>
          </p:cNvSpPr>
          <p:nvPr/>
        </p:nvSpPr>
        <p:spPr bwMode="auto">
          <a:xfrm>
            <a:off x="1531938" y="23955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5875" y="76200"/>
            <a:ext cx="9144000" cy="1143000"/>
          </a:xfrm>
        </p:spPr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772400" cy="47244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Solve: Substitute the equilibrium concentration values from the table into the solubility-product equation:</a:t>
            </a:r>
          </a:p>
          <a:p>
            <a:pPr marL="514350" indent="-514350">
              <a:buFontTx/>
              <a:buNone/>
            </a:pPr>
            <a:r>
              <a:rPr lang="en-US" dirty="0"/>
              <a:t>	3.9 × 10</a:t>
            </a:r>
            <a:r>
              <a:rPr lang="en-US" baseline="30000" dirty="0"/>
              <a:t>–11</a:t>
            </a:r>
            <a:r>
              <a:rPr lang="en-US" dirty="0"/>
              <a:t> = (0.010 + </a:t>
            </a:r>
            <a:r>
              <a:rPr lang="en-US" i="1" dirty="0"/>
              <a:t>x</a:t>
            </a:r>
            <a:r>
              <a:rPr lang="en-US" dirty="0"/>
              <a:t>)(2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Tx/>
              <a:buNone/>
            </a:pPr>
            <a:r>
              <a:rPr lang="en-US" dirty="0"/>
              <a:t>	(We assume that </a:t>
            </a:r>
            <a:r>
              <a:rPr lang="en-US" i="1" dirty="0" err="1"/>
              <a:t>x</a:t>
            </a:r>
            <a:r>
              <a:rPr lang="en-US" dirty="0"/>
              <a:t> &lt;&lt; 0.010, so that 0.010 + </a:t>
            </a:r>
            <a:r>
              <a:rPr lang="en-US" i="1" dirty="0" err="1"/>
              <a:t>x</a:t>
            </a:r>
            <a:r>
              <a:rPr lang="en-US" dirty="0"/>
              <a:t> = 0.010!)</a:t>
            </a:r>
          </a:p>
          <a:p>
            <a:pPr marL="514350" indent="-514350">
              <a:buFontTx/>
              <a:buNone/>
            </a:pPr>
            <a:r>
              <a:rPr lang="en-US" dirty="0"/>
              <a:t>	3.9 × 10</a:t>
            </a:r>
            <a:r>
              <a:rPr lang="en-US" baseline="30000" dirty="0"/>
              <a:t>–11</a:t>
            </a:r>
            <a:r>
              <a:rPr lang="en-US" dirty="0"/>
              <a:t> = (0.010)(2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Tx/>
              <a:buNone/>
            </a:pPr>
            <a:r>
              <a:rPr lang="en-US" dirty="0"/>
              <a:t>	</a:t>
            </a:r>
            <a:r>
              <a:rPr lang="en-US" i="1" dirty="0" err="1"/>
              <a:t>x</a:t>
            </a:r>
            <a:r>
              <a:rPr lang="en-US" dirty="0"/>
              <a:t> = 3.1 × 10</a:t>
            </a:r>
            <a:r>
              <a:rPr lang="en-US" baseline="30000" dirty="0"/>
              <a:t>–5</a:t>
            </a:r>
            <a:r>
              <a:rPr lang="en-US" dirty="0"/>
              <a:t> </a:t>
            </a:r>
            <a:r>
              <a:rPr lang="en-US" i="1" dirty="0"/>
              <a:t>M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pPr eaLnBrk="1" hangingPunct="1"/>
            <a:r>
              <a:rPr lang="en-US" sz="2800"/>
              <a:t>pH: If a substance has a basic anion, it will be more soluble in an acidic solution.</a:t>
            </a:r>
          </a:p>
          <a:p>
            <a:pPr eaLnBrk="1" hangingPunct="1"/>
            <a:r>
              <a:rPr lang="en-US" sz="2800"/>
              <a:t>Remember that buffers control pH. When a buffer is used, there is </a:t>
            </a:r>
            <a:r>
              <a:rPr lang="en-US" sz="2800" i="1"/>
              <a:t>no change </a:t>
            </a:r>
            <a:r>
              <a:rPr lang="en-US" sz="2800"/>
              <a:t>in concentration of hydroxide ion!</a:t>
            </a:r>
          </a:p>
        </p:txBody>
      </p:sp>
      <p:pic>
        <p:nvPicPr>
          <p:cNvPr id="6" name="Picture 5" descr="17_19_Figure.jpg"/>
          <p:cNvPicPr>
            <a:picLocks noChangeAspect="1"/>
          </p:cNvPicPr>
          <p:nvPr/>
        </p:nvPicPr>
        <p:blipFill rotWithShape="1">
          <a:blip r:embed="rId3"/>
          <a:srcRect b="5551"/>
          <a:stretch/>
        </p:blipFill>
        <p:spPr>
          <a:xfrm>
            <a:off x="838200" y="3810000"/>
            <a:ext cx="6916386" cy="25336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Complex Ion Formation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8515350" cy="1676400"/>
          </a:xfrm>
        </p:spPr>
        <p:txBody>
          <a:bodyPr/>
          <a:lstStyle/>
          <a:p>
            <a:pPr lvl="1" eaLnBrk="1" hangingPunct="1">
              <a:buFont typeface="Wingdings" charset="2"/>
              <a:buChar char="Ø"/>
            </a:pPr>
            <a:r>
              <a:rPr lang="en-US"/>
              <a:t>Metal ions can act as Lewis acids and form complex ions with Lewis bases in the solvent.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The formation of these complex ions increases the solubility of these salts.</a:t>
            </a:r>
          </a:p>
          <a:p>
            <a:pPr lvl="1" eaLnBrk="1" hangingPunct="1">
              <a:buFont typeface="Wingdings" charset="2"/>
              <a:buChar char="Ø"/>
            </a:pPr>
            <a:endParaRPr lang="en-US"/>
          </a:p>
        </p:txBody>
      </p:sp>
      <p:pic>
        <p:nvPicPr>
          <p:cNvPr id="6" name="Picture 5" descr="17_01_Table.jpg"/>
          <p:cNvPicPr>
            <a:picLocks noChangeAspect="1"/>
          </p:cNvPicPr>
          <p:nvPr/>
        </p:nvPicPr>
        <p:blipFill>
          <a:blip r:embed="rId3"/>
          <a:srcRect b="2957"/>
          <a:stretch>
            <a:fillRect/>
          </a:stretch>
        </p:blipFill>
        <p:spPr>
          <a:xfrm>
            <a:off x="914400" y="2819400"/>
            <a:ext cx="5555634" cy="3581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/>
          <a:lstStyle/>
          <a:p>
            <a:pPr eaLnBrk="1" hangingPunct="1"/>
            <a:r>
              <a:rPr lang="en-US"/>
              <a:t>How Complex Ion Formation Affects Solubility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5575" y="4876800"/>
            <a:ext cx="8991600" cy="1371600"/>
          </a:xfrm>
        </p:spPr>
        <p:txBody>
          <a:bodyPr/>
          <a:lstStyle/>
          <a:p>
            <a:pPr eaLnBrk="1" hangingPunct="1"/>
            <a:r>
              <a:rPr lang="en-US" sz="2400" dirty="0"/>
              <a:t>Silver chloride is insoluble. It has a </a:t>
            </a:r>
            <a:r>
              <a:rPr lang="en-US" sz="2400" i="1" dirty="0" err="1"/>
              <a:t>K</a:t>
            </a:r>
            <a:r>
              <a:rPr lang="en-US" sz="2400" i="1" baseline="-25000" dirty="0" err="1"/>
              <a:t>sp</a:t>
            </a:r>
            <a:r>
              <a:rPr lang="en-US" sz="2400" dirty="0"/>
              <a:t> of 1.6 × 10</a:t>
            </a:r>
            <a:r>
              <a:rPr lang="en-US" sz="2400" baseline="30000" dirty="0"/>
              <a:t>–10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/>
              <a:t>In the presence of NH</a:t>
            </a:r>
            <a:r>
              <a:rPr lang="en-US" sz="2400" baseline="-25000" dirty="0"/>
              <a:t>3</a:t>
            </a:r>
            <a:r>
              <a:rPr lang="en-US" sz="2400" dirty="0"/>
              <a:t>, the solubility greatly increases because Ag</a:t>
            </a:r>
            <a:r>
              <a:rPr lang="en-US" sz="2400" baseline="30000" dirty="0"/>
              <a:t>+</a:t>
            </a:r>
            <a:r>
              <a:rPr lang="en-US" sz="2400" dirty="0"/>
              <a:t> will form complex ions with NH</a:t>
            </a:r>
            <a:r>
              <a:rPr lang="en-US" sz="2400" baseline="-25000" dirty="0"/>
              <a:t>3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17_20_Figure.jpg"/>
          <p:cNvPicPr>
            <a:picLocks noChangeAspect="1"/>
          </p:cNvPicPr>
          <p:nvPr/>
        </p:nvPicPr>
        <p:blipFill>
          <a:blip r:embed="rId3"/>
          <a:srcRect b="2856"/>
          <a:stretch>
            <a:fillRect/>
          </a:stretch>
        </p:blipFill>
        <p:spPr>
          <a:xfrm>
            <a:off x="1981200" y="1524000"/>
            <a:ext cx="5105400" cy="328751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Amphoterism</a:t>
            </a:r>
            <a:r>
              <a:rPr lang="en-US" dirty="0"/>
              <a:t> and Solubility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28600" y="1295400"/>
            <a:ext cx="9220200" cy="2286000"/>
          </a:xfrm>
        </p:spPr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b="1" dirty="0"/>
              <a:t>Amphoteric oxides and hydroxides </a:t>
            </a:r>
            <a:r>
              <a:rPr lang="en-US" dirty="0"/>
              <a:t>are soluble in strong acids or base, because they can act either as acids or bases.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/>
              <a:t>Examples are oxides and hydroxides of Al</a:t>
            </a:r>
            <a:r>
              <a:rPr lang="en-US" baseline="30000" dirty="0"/>
              <a:t>3+</a:t>
            </a:r>
            <a:r>
              <a:rPr lang="en-US" dirty="0"/>
              <a:t>, Cr</a:t>
            </a:r>
            <a:r>
              <a:rPr lang="en-US" baseline="30000" dirty="0"/>
              <a:t>3+</a:t>
            </a:r>
            <a:r>
              <a:rPr lang="en-US" dirty="0"/>
              <a:t>, Zn</a:t>
            </a:r>
            <a:r>
              <a:rPr lang="en-US" baseline="30000" dirty="0"/>
              <a:t>2+</a:t>
            </a:r>
            <a:r>
              <a:rPr lang="en-US" dirty="0"/>
              <a:t>, and Sn</a:t>
            </a:r>
            <a:r>
              <a:rPr lang="en-US" baseline="30000" dirty="0"/>
              <a:t>2+</a:t>
            </a:r>
            <a:r>
              <a:rPr lang="en-US" dirty="0"/>
              <a:t>.</a:t>
            </a:r>
          </a:p>
        </p:txBody>
      </p:sp>
      <p:pic>
        <p:nvPicPr>
          <p:cNvPr id="6" name="Picture 5" descr="17_21_Figure.jpg"/>
          <p:cNvPicPr>
            <a:picLocks noChangeAspect="1"/>
          </p:cNvPicPr>
          <p:nvPr/>
        </p:nvPicPr>
        <p:blipFill>
          <a:blip r:embed="rId3"/>
          <a:srcRect b="4198"/>
          <a:stretch>
            <a:fillRect/>
          </a:stretch>
        </p:blipFill>
        <p:spPr>
          <a:xfrm>
            <a:off x="1148768" y="3686855"/>
            <a:ext cx="6395032" cy="286634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Will a Precipitate Form?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534400" cy="4343400"/>
          </a:xfrm>
        </p:spPr>
        <p:txBody>
          <a:bodyPr/>
          <a:lstStyle/>
          <a:p>
            <a:pPr eaLnBrk="1" hangingPunct="1"/>
            <a:r>
              <a:rPr lang="en-US"/>
              <a:t>To decide, we calculate the reaction quotient, </a:t>
            </a:r>
            <a:r>
              <a:rPr lang="en-US" i="1"/>
              <a:t>Q</a:t>
            </a:r>
            <a:r>
              <a:rPr lang="en-US"/>
              <a:t>, and compare it to the solubility product constant,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=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the system is at equilibrium and the solution is saturated.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&lt;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more solid can dissolve, so no precipitate forms.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a precipitate will form.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Selective Precipitation of 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00200"/>
            <a:ext cx="3962400" cy="4114800"/>
          </a:xfrm>
        </p:spPr>
        <p:txBody>
          <a:bodyPr/>
          <a:lstStyle/>
          <a:p>
            <a:pPr marL="290513" indent="-290513" eaLnBrk="1" hangingPunct="1">
              <a:buFontTx/>
              <a:buNone/>
            </a:pPr>
            <a:r>
              <a:rPr lang="en-US" sz="2800" dirty="0"/>
              <a:t>	One can use differences in </a:t>
            </a:r>
            <a:r>
              <a:rPr lang="en-US" sz="2800" dirty="0" err="1"/>
              <a:t>solubilities</a:t>
            </a:r>
            <a:r>
              <a:rPr lang="en-US" sz="2800" dirty="0"/>
              <a:t> of salts to separate ions in a mixture. This has been used for qualitative analysis of the presence of ions in a solution.</a:t>
            </a:r>
          </a:p>
        </p:txBody>
      </p:sp>
      <p:pic>
        <p:nvPicPr>
          <p:cNvPr id="6" name="Picture 5" descr="17_23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81000" y="1295400"/>
            <a:ext cx="4495800" cy="50445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19050"/>
            <a:ext cx="9144000" cy="1143000"/>
          </a:xfrm>
        </p:spPr>
        <p:txBody>
          <a:bodyPr/>
          <a:lstStyle/>
          <a:p>
            <a:r>
              <a:rPr lang="en-US"/>
              <a:t>An Acid–Base Example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276600"/>
          </a:xfrm>
        </p:spPr>
        <p:txBody>
          <a:bodyPr/>
          <a:lstStyle/>
          <a:p>
            <a:r>
              <a:rPr lang="en-US" sz="2800" dirty="0"/>
              <a:t>What is the pH of a solution made by adding </a:t>
            </a:r>
            <a:br>
              <a:rPr lang="en-US" sz="2800" dirty="0"/>
            </a:br>
            <a:r>
              <a:rPr lang="en-US" sz="2800" dirty="0"/>
              <a:t>0.30 mol of acetic acid and 0.30 mol of sodium acetate to enough water to make 1.0 L of solution?</a:t>
            </a:r>
          </a:p>
          <a:p>
            <a:pPr>
              <a:buFontTx/>
              <a:buAutoNum type="arabicParenR"/>
            </a:pPr>
            <a:r>
              <a:rPr lang="en-US" sz="2800" dirty="0"/>
              <a:t> CH</a:t>
            </a:r>
            <a:r>
              <a:rPr lang="en-US" sz="2800" baseline="-25000" dirty="0"/>
              <a:t>3</a:t>
            </a:r>
            <a:r>
              <a:rPr lang="en-US" sz="2800" dirty="0"/>
              <a:t>COOH(</a:t>
            </a:r>
            <a:r>
              <a:rPr lang="en-US" sz="2800" i="1" dirty="0"/>
              <a:t>aq</a:t>
            </a:r>
            <a:r>
              <a:rPr lang="en-US" sz="2800" dirty="0"/>
              <a:t>) ⇌ </a:t>
            </a:r>
            <a:r>
              <a:rPr lang="en-US" sz="2800" dirty="0" err="1"/>
              <a:t>H</a:t>
            </a:r>
            <a:r>
              <a:rPr lang="en-US" sz="2800" baseline="30000" dirty="0" err="1"/>
              <a:t>+</a:t>
            </a:r>
            <a:r>
              <a:rPr lang="en-US" sz="2800" dirty="0" err="1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+ 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  <a:p>
            <a:pPr>
              <a:buFontTx/>
              <a:buAutoNum type="arabicParenR"/>
            </a:pP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= [H</a:t>
            </a:r>
            <a:r>
              <a:rPr lang="en-US" sz="2800" baseline="30000" dirty="0"/>
              <a:t>+</a:t>
            </a:r>
            <a:r>
              <a:rPr lang="en-US" sz="2800" dirty="0"/>
              <a:t>][CH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]/[CH</a:t>
            </a:r>
            <a:r>
              <a:rPr lang="en-US" sz="2800" baseline="-25000" dirty="0"/>
              <a:t>3</a:t>
            </a:r>
            <a:r>
              <a:rPr lang="en-US" sz="2800" dirty="0"/>
              <a:t>COOH] = 1.8 × 10</a:t>
            </a:r>
            <a:r>
              <a:rPr lang="en-US" sz="2800" baseline="30000" dirty="0"/>
              <a:t>–5</a:t>
            </a:r>
            <a:endParaRPr lang="en-US" sz="2800" dirty="0"/>
          </a:p>
          <a:p>
            <a:pPr>
              <a:buFontTx/>
              <a:buAutoNum type="arabicParenR"/>
            </a:pPr>
            <a:r>
              <a:rPr lang="en-US" sz="2800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3581400"/>
          <a:ext cx="6080125" cy="2490788"/>
        </p:xfrm>
        <a:graphic>
          <a:graphicData uri="http://schemas.openxmlformats.org/drawingml/2006/table">
            <a:tbl>
              <a:tblPr/>
              <a:tblGrid>
                <a:gridCol w="151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– 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+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75" name="Rectangle 1"/>
          <p:cNvSpPr>
            <a:spLocks noChangeArrowheads="1"/>
          </p:cNvSpPr>
          <p:nvPr/>
        </p:nvSpPr>
        <p:spPr bwMode="auto">
          <a:xfrm>
            <a:off x="-7162800" y="26670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5720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1.8 × </a:t>
            </a:r>
            <a:r>
              <a:rPr lang="en-US"/>
              <a:t>10</a:t>
            </a:r>
            <a:r>
              <a:rPr lang="en-US" baseline="30000"/>
              <a:t>–5</a:t>
            </a:r>
            <a:r>
              <a:rPr lang="en-US"/>
              <a:t> = (</a:t>
            </a:r>
            <a:r>
              <a:rPr lang="en-US" i="1" dirty="0"/>
              <a:t>x</a:t>
            </a:r>
            <a:r>
              <a:rPr lang="en-US" dirty="0"/>
              <a:t>)(0.30 + </a:t>
            </a:r>
            <a:r>
              <a:rPr lang="en-US" i="1" dirty="0"/>
              <a:t>x</a:t>
            </a:r>
            <a:r>
              <a:rPr lang="en-US" dirty="0"/>
              <a:t>)/(0.30 – </a:t>
            </a:r>
            <a:r>
              <a:rPr lang="en-US" i="1" dirty="0" err="1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0" indent="0">
              <a:buFontTx/>
              <a:buNone/>
            </a:pPr>
            <a:r>
              <a:rPr lang="en-US" dirty="0"/>
              <a:t>Assume that adding or subtracting </a:t>
            </a:r>
            <a:r>
              <a:rPr lang="en-US" i="1" dirty="0" err="1"/>
              <a:t>x</a:t>
            </a:r>
            <a:r>
              <a:rPr lang="en-US" dirty="0"/>
              <a:t> from 0.30 will not change 0.30 enough to matter and the equation becomes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/>
              <a:t>1.8 </a:t>
            </a:r>
            <a:r>
              <a:rPr lang="en-US"/>
              <a:t>× 10</a:t>
            </a:r>
            <a:r>
              <a:rPr lang="en-US" baseline="30000"/>
              <a:t>–5</a:t>
            </a:r>
            <a:r>
              <a:rPr lang="en-US"/>
              <a:t> =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)(0.30)/(0.30)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/>
              <a:t>which results in: </a:t>
            </a:r>
            <a:r>
              <a:rPr lang="en-US" i="1" dirty="0" err="1"/>
              <a:t>x</a:t>
            </a:r>
            <a:r>
              <a:rPr lang="en-US" dirty="0"/>
              <a:t> = 1.8 × 10</a:t>
            </a:r>
            <a:r>
              <a:rPr lang="en-US" baseline="30000" dirty="0"/>
              <a:t>–5</a:t>
            </a:r>
            <a:r>
              <a:rPr lang="en-US" dirty="0"/>
              <a:t> = [H</a:t>
            </a:r>
            <a:r>
              <a:rPr lang="en-US" baseline="30000" dirty="0"/>
              <a:t>+</a:t>
            </a:r>
            <a:r>
              <a:rPr lang="en-US" dirty="0"/>
              <a:t>]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/>
              <a:t>So: pH = 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= 4.74</a:t>
            </a:r>
          </a:p>
          <a:p>
            <a:pPr marL="514350" indent="-514350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Buffers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8006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Solutions of a weak conjugate acid–base pair that resist drastic changes in pH are called </a:t>
            </a:r>
            <a:r>
              <a:rPr lang="en-US" sz="2800" b="1" dirty="0"/>
              <a:t>buffers</a:t>
            </a:r>
            <a:r>
              <a:rPr lang="en-US" sz="2800" dirty="0"/>
              <a:t>.</a:t>
            </a:r>
          </a:p>
          <a:p>
            <a:pPr eaLnBrk="1" hangingPunct="1"/>
            <a:r>
              <a:rPr lang="en-US" sz="2800" dirty="0"/>
              <a:t>These solutions contain relatively </a:t>
            </a:r>
            <a:r>
              <a:rPr lang="en-US" sz="2800" dirty="0">
                <a:solidFill>
                  <a:srgbClr val="FF0000"/>
                </a:solidFill>
              </a:rPr>
              <a:t>high concentrations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FF0000"/>
                </a:solidFill>
              </a:rPr>
              <a:t>10</a:t>
            </a:r>
            <a:r>
              <a:rPr lang="en-US" sz="2800" baseline="30000" dirty="0">
                <a:solidFill>
                  <a:srgbClr val="FF0000"/>
                </a:solidFill>
              </a:rPr>
              <a:t>–3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or more)</a:t>
            </a:r>
            <a:r>
              <a:rPr lang="en-US" sz="2800" dirty="0"/>
              <a:t> of both the acid and base. </a:t>
            </a:r>
            <a:r>
              <a:rPr lang="en-US" sz="2800" dirty="0">
                <a:solidFill>
                  <a:srgbClr val="FF0000"/>
                </a:solidFill>
              </a:rPr>
              <a:t>Their concentrations are approximately equal</a:t>
            </a:r>
            <a:r>
              <a:rPr lang="en-US" sz="2800" dirty="0"/>
              <a:t>.</a:t>
            </a:r>
          </a:p>
        </p:txBody>
      </p:sp>
      <p:pic>
        <p:nvPicPr>
          <p:cNvPr id="5" name="Picture 4" descr="17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52400" y="1524000"/>
            <a:ext cx="3944735" cy="4114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Make a Buffer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dirty="0"/>
              <a:t>Mix a </a:t>
            </a:r>
            <a:r>
              <a:rPr lang="en-US" dirty="0">
                <a:solidFill>
                  <a:srgbClr val="FF0000"/>
                </a:solidFill>
              </a:rPr>
              <a:t>weak acid </a:t>
            </a:r>
            <a:r>
              <a:rPr lang="en-US" dirty="0"/>
              <a:t>and a salt of its </a:t>
            </a:r>
            <a:r>
              <a:rPr lang="en-US" dirty="0">
                <a:solidFill>
                  <a:srgbClr val="FF0000"/>
                </a:solidFill>
              </a:rPr>
              <a:t>conjugate base </a:t>
            </a:r>
            <a:r>
              <a:rPr lang="en-US" dirty="0"/>
              <a:t>or a weak base and a salt of its conjugate acid.</a:t>
            </a:r>
          </a:p>
          <a:p>
            <a:pPr marL="514350" indent="-514350">
              <a:buFontTx/>
              <a:buAutoNum type="arabicParenR"/>
            </a:pPr>
            <a:r>
              <a:rPr lang="en-US" dirty="0"/>
              <a:t>Add strong acid and partially neutralize a weak base or add strong base and partially neutralize a weak acid.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125413"/>
            <a:ext cx="9144000" cy="1143000"/>
          </a:xfrm>
        </p:spPr>
        <p:txBody>
          <a:bodyPr/>
          <a:lstStyle/>
          <a:p>
            <a:r>
              <a:rPr lang="en-US"/>
              <a:t>How a Buffer Works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2133600"/>
          </a:xfrm>
        </p:spPr>
        <p:txBody>
          <a:bodyPr/>
          <a:lstStyle/>
          <a:p>
            <a:r>
              <a:rPr lang="en-US"/>
              <a:t>Adding a small amount of acid or base only slightly neutralizes one component of the buffer, so the pH doesn’t </a:t>
            </a:r>
            <a:br>
              <a:rPr lang="en-US"/>
            </a:br>
            <a:r>
              <a:rPr lang="en-US"/>
              <a:t>change much.</a:t>
            </a:r>
          </a:p>
        </p:txBody>
      </p:sp>
      <p:pic>
        <p:nvPicPr>
          <p:cNvPr id="5" name="Picture 4" descr="17_02_Figure.jpg"/>
          <p:cNvPicPr>
            <a:picLocks noChangeAspect="1"/>
          </p:cNvPicPr>
          <p:nvPr/>
        </p:nvPicPr>
        <p:blipFill>
          <a:blip r:embed="rId2"/>
          <a:srcRect b="3495"/>
          <a:stretch>
            <a:fillRect/>
          </a:stretch>
        </p:blipFill>
        <p:spPr>
          <a:xfrm>
            <a:off x="2057400" y="1066800"/>
            <a:ext cx="5105400" cy="312158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3175"/>
            <a:ext cx="9144000" cy="987425"/>
          </a:xfrm>
        </p:spPr>
        <p:txBody>
          <a:bodyPr/>
          <a:lstStyle/>
          <a:p>
            <a:r>
              <a:rPr lang="en-US"/>
              <a:t>Calculating the pH of a 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5334000"/>
          </a:xfrm>
        </p:spPr>
        <p:txBody>
          <a:bodyPr/>
          <a:lstStyle/>
          <a:p>
            <a:r>
              <a:rPr lang="en-US" dirty="0"/>
              <a:t>For a weak acid: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[H</a:t>
            </a:r>
            <a:r>
              <a:rPr lang="en-US" baseline="30000" dirty="0"/>
              <a:t>+</a:t>
            </a:r>
            <a:r>
              <a:rPr lang="en-US" dirty="0"/>
              <a:t>][A</a:t>
            </a:r>
            <a:r>
              <a:rPr lang="en-US" baseline="40000" dirty="0"/>
              <a:t>–</a:t>
            </a:r>
            <a:r>
              <a:rPr lang="en-US" dirty="0"/>
              <a:t>]/[HA]</a:t>
            </a:r>
          </a:p>
          <a:p>
            <a:r>
              <a:rPr lang="en-US" dirty="0"/>
              <a:t>Take –log of both sides:</a:t>
            </a:r>
          </a:p>
          <a:p>
            <a:pPr>
              <a:buFontTx/>
              <a:buNone/>
            </a:pPr>
            <a:r>
              <a:rPr lang="en-US" dirty="0"/>
              <a:t>	–log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+ –</a:t>
            </a:r>
            <a:r>
              <a:rPr lang="en-US" dirty="0" err="1"/>
              <a:t>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Rearrange:</a:t>
            </a:r>
          </a:p>
          <a:p>
            <a:pPr>
              <a:buFontTx/>
              <a:buNone/>
            </a:pPr>
            <a:r>
              <a:rPr lang="en-US" dirty="0"/>
              <a:t>	–log[H</a:t>
            </a:r>
            <a:r>
              <a:rPr lang="en-US" baseline="30000" dirty="0"/>
              <a:t>+</a:t>
            </a:r>
            <a:r>
              <a:rPr lang="en-US" dirty="0"/>
              <a:t>]  = –log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+log([A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Which is:</a:t>
            </a:r>
          </a:p>
          <a:p>
            <a:pPr>
              <a:buFontTx/>
              <a:buNone/>
            </a:pPr>
            <a:r>
              <a:rPr lang="en-US" dirty="0"/>
              <a:t>	pH  = 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i="1" baseline="-25000" dirty="0" err="1"/>
              <a:t>a</a:t>
            </a:r>
            <a:r>
              <a:rPr lang="en-US" dirty="0"/>
              <a:t> + 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This equation is known as the </a:t>
            </a:r>
            <a:r>
              <a:rPr lang="en-US" b="1" dirty="0"/>
              <a:t>Henderson–</a:t>
            </a:r>
            <a:r>
              <a:rPr lang="en-US" b="1" dirty="0" err="1"/>
              <a:t>Hasselbalch</a:t>
            </a:r>
            <a:r>
              <a:rPr lang="en-US" b="1" dirty="0"/>
              <a:t> equation</a:t>
            </a:r>
            <a:r>
              <a:rPr lang="en-US" dirty="0"/>
              <a:t>.   </a:t>
            </a:r>
            <a:r>
              <a:rPr lang="en-US" dirty="0">
                <a:solidFill>
                  <a:srgbClr val="FF0000"/>
                </a:solidFill>
              </a:rPr>
              <a:t>This applies only to buffers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4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4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6006</TotalTime>
  <Words>2430</Words>
  <Application>Microsoft Office PowerPoint</Application>
  <PresentationFormat>全屏显示(4:3)</PresentationFormat>
  <Paragraphs>318</Paragraphs>
  <Slides>38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MinionPro-It</vt:lpstr>
      <vt:lpstr>MinionPro-Regular</vt:lpstr>
      <vt:lpstr>ＭＳ Ｐゴシック</vt:lpstr>
      <vt:lpstr>PearsonMATHPRO02</vt:lpstr>
      <vt:lpstr>PearsonMATHPRO08</vt:lpstr>
      <vt:lpstr>PearsonMATHPRO18</vt:lpstr>
      <vt:lpstr>Arial</vt:lpstr>
      <vt:lpstr>Calibri</vt:lpstr>
      <vt:lpstr>Symbol</vt:lpstr>
      <vt:lpstr>Times New Roman</vt:lpstr>
      <vt:lpstr>Wingdings</vt:lpstr>
      <vt:lpstr>Blank Presentation</vt:lpstr>
      <vt:lpstr>1_Blank Presentation</vt:lpstr>
      <vt:lpstr>PowerPoint 演示文稿</vt:lpstr>
      <vt:lpstr>Effect of Acetate on the Acetic Acid Equilibrium</vt:lpstr>
      <vt:lpstr>The Common-Ion Effect</vt:lpstr>
      <vt:lpstr>An Acid–Base Example</vt:lpstr>
      <vt:lpstr>Example (completed)</vt:lpstr>
      <vt:lpstr>Buffers</vt:lpstr>
      <vt:lpstr>Ways to Make a Buffer</vt:lpstr>
      <vt:lpstr>How a Buffer Works</vt:lpstr>
      <vt:lpstr>Calculating the pH of a Buffer</vt:lpstr>
      <vt:lpstr>Henderson–Hasselbalch Equation</vt:lpstr>
      <vt:lpstr>Buffer Capacity</vt:lpstr>
      <vt:lpstr>pH Range</vt:lpstr>
      <vt:lpstr>Addition of a Strong Acid or a Strong Base to a Buffer</vt:lpstr>
      <vt:lpstr>Example</vt:lpstr>
      <vt:lpstr>Example (completed)</vt:lpstr>
      <vt:lpstr>PowerPoint 演示文稿</vt:lpstr>
      <vt:lpstr>Titration</vt:lpstr>
      <vt:lpstr>Titration of a Strong Acid with a Strong Base</vt:lpstr>
      <vt:lpstr>Titration of a Strong Base with a Strong Acid</vt:lpstr>
      <vt:lpstr>Titration of a Weak Acid with a Strong Base</vt:lpstr>
      <vt:lpstr>Ways That a Weak Acid Titration Differs from a Strong Acid Titration</vt:lpstr>
      <vt:lpstr>Use of Indicators</vt:lpstr>
      <vt:lpstr>Indicator Choice Can Be Critical!</vt:lpstr>
      <vt:lpstr>Titrations of Polyprotic Acids</vt:lpstr>
      <vt:lpstr>Solubility Equilibria</vt:lpstr>
      <vt:lpstr>Solubility Product</vt:lpstr>
      <vt:lpstr>Solubility vs. Solubility Product</vt:lpstr>
      <vt:lpstr>Calculating Solubility from Ksp</vt:lpstr>
      <vt:lpstr>Example (completed)</vt:lpstr>
      <vt:lpstr>Factors Affecting Solubility</vt:lpstr>
      <vt:lpstr>Calculating Solubility with a Common Ion</vt:lpstr>
      <vt:lpstr>Example (completed)</vt:lpstr>
      <vt:lpstr>Factors Affecting Solubility</vt:lpstr>
      <vt:lpstr>Complex Ion Formation</vt:lpstr>
      <vt:lpstr>How Complex Ion Formation Affects Solubility</vt:lpstr>
      <vt:lpstr>Amphoterism and Solubility</vt:lpstr>
      <vt:lpstr>Will a Precipitate Form?</vt:lpstr>
      <vt:lpstr>Selective Precipitation of Ions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 Additional Aspects of Aqueous Equilibria</dc:title>
  <dc:creator>John Bookstaver</dc:creator>
  <cp:lastModifiedBy>Prof. Zhao Zheng (SSE)</cp:lastModifiedBy>
  <cp:revision>277</cp:revision>
  <dcterms:created xsi:type="dcterms:W3CDTF">2014-02-18T00:41:55Z</dcterms:created>
  <dcterms:modified xsi:type="dcterms:W3CDTF">2023-11-15T03:52:33Z</dcterms:modified>
</cp:coreProperties>
</file>